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9" r:id="rId1"/>
    <p:sldMasterId id="2147483687" r:id="rId2"/>
  </p:sldMasterIdLst>
  <p:handoutMasterIdLst>
    <p:handoutMasterId r:id="rId33"/>
  </p:handoutMasterIdLst>
  <p:sldIdLst>
    <p:sldId id="395" r:id="rId3"/>
    <p:sldId id="382" r:id="rId4"/>
    <p:sldId id="419" r:id="rId5"/>
    <p:sldId id="420" r:id="rId6"/>
    <p:sldId id="418" r:id="rId7"/>
    <p:sldId id="404" r:id="rId8"/>
    <p:sldId id="391" r:id="rId9"/>
    <p:sldId id="384" r:id="rId10"/>
    <p:sldId id="361" r:id="rId11"/>
    <p:sldId id="387" r:id="rId12"/>
    <p:sldId id="399" r:id="rId13"/>
    <p:sldId id="390" r:id="rId14"/>
    <p:sldId id="388" r:id="rId15"/>
    <p:sldId id="355" r:id="rId16"/>
    <p:sldId id="378" r:id="rId17"/>
    <p:sldId id="401" r:id="rId18"/>
    <p:sldId id="1660" r:id="rId19"/>
    <p:sldId id="412" r:id="rId20"/>
    <p:sldId id="336" r:id="rId21"/>
    <p:sldId id="407" r:id="rId22"/>
    <p:sldId id="411" r:id="rId23"/>
    <p:sldId id="409" r:id="rId24"/>
    <p:sldId id="408" r:id="rId25"/>
    <p:sldId id="357" r:id="rId26"/>
    <p:sldId id="379" r:id="rId27"/>
    <p:sldId id="380" r:id="rId28"/>
    <p:sldId id="381" r:id="rId29"/>
    <p:sldId id="385" r:id="rId30"/>
    <p:sldId id="394" r:id="rId31"/>
    <p:sldId id="396" r:id="rId32"/>
  </p:sldIdLst>
  <p:sldSz cx="10287000" cy="6858000" type="35mm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2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800CC"/>
    <a:srgbClr val="2D0080"/>
    <a:srgbClr val="2D0086"/>
    <a:srgbClr val="310094"/>
    <a:srgbClr val="333399"/>
    <a:srgbClr val="000066"/>
    <a:srgbClr val="1F0058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856" autoAdjust="0"/>
    <p:restoredTop sz="94660"/>
  </p:normalViewPr>
  <p:slideViewPr>
    <p:cSldViewPr snapToGrid="0">
      <p:cViewPr varScale="1">
        <p:scale>
          <a:sx n="63" d="100"/>
          <a:sy n="63" d="100"/>
        </p:scale>
        <p:origin x="1144" y="64"/>
      </p:cViewPr>
      <p:guideLst>
        <p:guide orient="horz" pos="2160"/>
        <p:guide pos="32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3"/>
            <a:ext cx="2992438" cy="451266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659" tIns="45829" rIns="91659" bIns="45829" numCol="1" anchor="t" anchorCtr="0" compatLnSpc="1">
            <a:prstTxWarp prst="textNoShape">
              <a:avLst/>
            </a:prstTxWarp>
          </a:bodyPr>
          <a:lstStyle>
            <a:lvl1pPr defTabSz="917140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7788" y="3"/>
            <a:ext cx="2995612" cy="451266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659" tIns="45829" rIns="91659" bIns="45829" numCol="1" anchor="t" anchorCtr="0" compatLnSpc="1">
            <a:prstTxWarp prst="textNoShape">
              <a:avLst/>
            </a:prstTxWarp>
          </a:bodyPr>
          <a:lstStyle>
            <a:lvl1pPr algn="r" defTabSz="917140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789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708352"/>
            <a:ext cx="2992438" cy="44970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659" tIns="45829" rIns="91659" bIns="45829" numCol="1" anchor="b" anchorCtr="0" compatLnSpc="1">
            <a:prstTxWarp prst="textNoShape">
              <a:avLst/>
            </a:prstTxWarp>
          </a:bodyPr>
          <a:lstStyle>
            <a:lvl1pPr defTabSz="917140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789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7788" y="8708352"/>
            <a:ext cx="2995612" cy="44970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659" tIns="45829" rIns="91659" bIns="45829" numCol="1" anchor="b" anchorCtr="0" compatLnSpc="1">
            <a:prstTxWarp prst="textNoShape">
              <a:avLst/>
            </a:prstTxWarp>
          </a:bodyPr>
          <a:lstStyle>
            <a:lvl1pPr algn="r" defTabSz="917140">
              <a:defRPr sz="1200"/>
            </a:lvl1pPr>
          </a:lstStyle>
          <a:p>
            <a:pPr>
              <a:defRPr/>
            </a:pPr>
            <a:fld id="{372C37DE-3E3F-4871-A187-E88A1E5046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990152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0" name="Rectangle 28"/>
          <p:cNvSpPr>
            <a:spLocks noGrp="1" noChangeArrowheads="1"/>
          </p:cNvSpPr>
          <p:nvPr>
            <p:ph type="ctrTitle" sz="quarter"/>
          </p:nvPr>
        </p:nvSpPr>
        <p:spPr>
          <a:xfrm>
            <a:off x="771525" y="2286000"/>
            <a:ext cx="874395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3101" name="Rectangle 29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2314575" y="4114800"/>
            <a:ext cx="7200900" cy="1752600"/>
          </a:xfrm>
        </p:spPr>
        <p:txBody>
          <a:bodyPr/>
          <a:lstStyle>
            <a:lvl1pPr marL="0" indent="0" algn="ctr"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4" name="Rectangle 30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31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32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8E730B69-D778-4EEE-8B25-C1AC1126EA2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F537CF-67A1-4172-8F02-EC8B3D4F26C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27900" y="381000"/>
            <a:ext cx="2187575" cy="5715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62000" y="381000"/>
            <a:ext cx="6413500" cy="5715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BC22B0-50C0-4876-8F88-34E6B89AB98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762000" y="381000"/>
            <a:ext cx="874395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771525" y="1600200"/>
            <a:ext cx="4295775" cy="2171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219700" y="1600200"/>
            <a:ext cx="4295775" cy="2171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771525" y="3924300"/>
            <a:ext cx="4295775" cy="2171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19700" y="3924300"/>
            <a:ext cx="4295775" cy="2171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DD4C2B-CA39-4C6C-9998-3FEBA039E44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92889819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778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771525" y="2286000"/>
            <a:ext cx="874395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459779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2314575" y="4114800"/>
            <a:ext cx="7200900" cy="1752600"/>
          </a:xfrm>
        </p:spPr>
        <p:txBody>
          <a:bodyPr/>
          <a:lstStyle>
            <a:lvl1pPr marL="0" indent="0" algn="ctr"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B2A6E93F-4B82-4225-BA0C-5D591A5412D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95375996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7528E1-E7EC-4DCA-AC6E-B76D21CA6CEA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7672092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4406900"/>
            <a:ext cx="874395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2906713"/>
            <a:ext cx="874395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8A0DC3-8D2B-4890-A346-F0590A33BE1F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843696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1525" y="1600200"/>
            <a:ext cx="4295775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19700" y="1600200"/>
            <a:ext cx="4295775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F92BC8-E969-4CDB-BCE7-AE5B81E28774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6993271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4638"/>
            <a:ext cx="92583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535113"/>
            <a:ext cx="454501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01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6050" y="1535113"/>
            <a:ext cx="45466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6050" y="2174875"/>
            <a:ext cx="4546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7B5ED5-C6F5-434A-8B32-43BFC04E69F0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8199052"/>
      </p:ext>
    </p:extLst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EEF944-111E-4C59-AC16-9698761A0125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5486765"/>
      </p:ext>
    </p:extLst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FBA9BB-024E-4762-B79C-6C0D8AD1F2D7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6051064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A86943-EC78-4DC7-8F92-F01DA3A3269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3050"/>
            <a:ext cx="3384550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2725" y="273050"/>
            <a:ext cx="57499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0" y="1435100"/>
            <a:ext cx="338455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990F10-8475-45D6-8DA7-F71677536B75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0359613"/>
      </p:ext>
    </p:extLst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125" y="4800600"/>
            <a:ext cx="6172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125" y="612775"/>
            <a:ext cx="6172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125" y="5367338"/>
            <a:ext cx="6172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6EB176-A9E5-4318-9942-F3EEDF0BCDC1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8196318"/>
      </p:ext>
    </p:extLst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BADE3E-11C1-4B8C-BD0E-4F9A5A9AE88E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293331"/>
      </p:ext>
    </p:extLst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27900" y="381000"/>
            <a:ext cx="2187575" cy="5715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62000" y="381000"/>
            <a:ext cx="6413500" cy="5715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271CE5-1DDF-488F-89E9-52F70F827617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107966"/>
      </p:ext>
    </p:extLst>
  </p:cSld>
  <p:clrMapOvr>
    <a:masterClrMapping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762000" y="381000"/>
            <a:ext cx="874395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771525" y="1600200"/>
            <a:ext cx="4295775" cy="2171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219700" y="1600200"/>
            <a:ext cx="4295775" cy="2171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771525" y="3924300"/>
            <a:ext cx="4295775" cy="2171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19700" y="3924300"/>
            <a:ext cx="4295775" cy="2171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DD4C2B-CA39-4C6C-9998-3FEBA039E44A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6567999"/>
      </p:ext>
    </p:extLst>
  </p:cSld>
  <p:clrMapOvr>
    <a:masterClrMapping/>
  </p:clrMapOvr>
  <p:transition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762000" y="381000"/>
            <a:ext cx="8753475" cy="5715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D3C943-2278-4B57-AC43-ACCA9936B1D9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9738524"/>
      </p:ext>
    </p:extLst>
  </p:cSld>
  <p:clrMapOvr>
    <a:masterClrMapping/>
  </p:clrMapOvr>
  <p:transition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381000"/>
            <a:ext cx="874395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771525" y="1600200"/>
            <a:ext cx="8743950" cy="4495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F9D7E1-D0CE-4427-88B9-4288B67A855B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1730997"/>
      </p:ext>
    </p:extLst>
  </p:cSld>
  <p:clrMapOvr>
    <a:masterClrMapping/>
  </p:clrMapOvr>
  <p:transition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381000"/>
            <a:ext cx="874395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1525" y="1600200"/>
            <a:ext cx="4295775" cy="4495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219700" y="1600200"/>
            <a:ext cx="4295775" cy="2171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219700" y="3924300"/>
            <a:ext cx="4295775" cy="2171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B1F2AD-8A6F-485C-8953-EA59E928A485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6281206"/>
      </p:ext>
    </p:extLst>
  </p:cSld>
  <p:clrMapOvr>
    <a:masterClrMapping/>
  </p:clrMapOvr>
  <p:transition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381000"/>
            <a:ext cx="874395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771525" y="1600200"/>
            <a:ext cx="4295775" cy="4495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19700" y="1600200"/>
            <a:ext cx="4295775" cy="4495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080E70-BF1E-4DAB-8922-7811916D3213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0649403"/>
      </p:ext>
    </p:extLst>
  </p:cSld>
  <p:clrMapOvr>
    <a:masterClrMapping/>
  </p:clrMapOvr>
  <p:transition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381000"/>
            <a:ext cx="874395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771525" y="1600200"/>
            <a:ext cx="4295775" cy="4495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219700" y="1600200"/>
            <a:ext cx="4295775" cy="2171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219700" y="3924300"/>
            <a:ext cx="4295775" cy="2171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65BB7D-AC5D-4EC8-844E-2E84CAE8A56A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4136656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4406900"/>
            <a:ext cx="874395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2906713"/>
            <a:ext cx="874395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65D6D6-9F2B-4EF7-99AE-81796311472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1525" y="1600200"/>
            <a:ext cx="4295775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19700" y="1600200"/>
            <a:ext cx="4295775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0D17F8-7F80-4832-B745-3F6CF58F9DF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4638"/>
            <a:ext cx="92583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535113"/>
            <a:ext cx="454501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01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6050" y="1535113"/>
            <a:ext cx="45466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6050" y="2174875"/>
            <a:ext cx="4546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8D2338-B4D5-40EB-9CA9-8540E4860A1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E89C29-9833-4E8F-8037-4B5B633AB73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8BD928-8274-47CA-8B0B-E106B1D0C58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3050"/>
            <a:ext cx="3384550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2725" y="273050"/>
            <a:ext cx="57499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0" y="1435100"/>
            <a:ext cx="338455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BBC700-3C63-4FD9-96DC-6892674C4F3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125" y="4800600"/>
            <a:ext cx="6172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125" y="612775"/>
            <a:ext cx="6172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125" y="5367338"/>
            <a:ext cx="6172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213580-5AAA-48AB-97A5-72BE868D631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hlink">
                <a:gamma/>
                <a:shade val="46275"/>
                <a:invGamma/>
              </a:schemeClr>
            </a:gs>
            <a:gs pos="100000">
              <a:schemeClr val="hlink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17"/>
          <p:cNvSpPr>
            <a:spLocks noGrp="1" noChangeArrowheads="1"/>
          </p:cNvSpPr>
          <p:nvPr>
            <p:ph type="title"/>
          </p:nvPr>
        </p:nvSpPr>
        <p:spPr bwMode="auto">
          <a:xfrm>
            <a:off x="762000" y="381000"/>
            <a:ext cx="87439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3075" name="Rectangle 18"/>
          <p:cNvSpPr>
            <a:spLocks noGrp="1" noChangeArrowheads="1"/>
          </p:cNvSpPr>
          <p:nvPr>
            <p:ph type="body" idx="1"/>
          </p:nvPr>
        </p:nvSpPr>
        <p:spPr bwMode="auto">
          <a:xfrm>
            <a:off x="771525" y="1600200"/>
            <a:ext cx="874395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2067" name="Rectangle 1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71525" y="6248400"/>
            <a:ext cx="2143125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50000"/>
              </a:spcBef>
              <a:defRPr sz="14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2068" name="Rectangle 2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14725" y="6248400"/>
            <a:ext cx="325755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50000"/>
              </a:spcBef>
              <a:defRPr sz="14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2069" name="Rectangle 2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372350" y="6248400"/>
            <a:ext cx="2143125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sz="1400"/>
            </a:lvl1pPr>
          </a:lstStyle>
          <a:p>
            <a:pPr>
              <a:defRPr/>
            </a:pPr>
            <a:fld id="{7FAE9D35-5206-49D7-A434-A654543BD86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84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6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36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36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36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36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3600">
          <a:solidFill>
            <a:schemeClr val="tx2"/>
          </a:solidFill>
          <a:latin typeface="Arial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kumimoji="1" sz="3600">
          <a:solidFill>
            <a:schemeClr val="tx2"/>
          </a:solidFill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kumimoji="1" sz="3600">
          <a:solidFill>
            <a:schemeClr val="tx2"/>
          </a:solidFill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kumimoji="1" sz="3600">
          <a:solidFill>
            <a:schemeClr val="tx2"/>
          </a:solidFill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kumimoji="1" sz="36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defRPr kumimoji="1"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defRPr kumimoji="1"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defRPr kumimoji="1"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00"/>
            </a:gs>
            <a:gs pos="100000">
              <a:srgbClr val="0000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62000" y="381000"/>
            <a:ext cx="87439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71525" y="1600200"/>
            <a:ext cx="8743950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5875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71525" y="6248400"/>
            <a:ext cx="2143125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0" hangingPunct="0">
              <a:spcBef>
                <a:spcPct val="50000"/>
              </a:spcBef>
              <a:defRPr sz="1400" i="0">
                <a:solidFill>
                  <a:schemeClr val="tx1"/>
                </a:solidFill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45875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14725" y="6248400"/>
            <a:ext cx="325755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spcBef>
                <a:spcPct val="50000"/>
              </a:spcBef>
              <a:defRPr sz="1400" i="0">
                <a:solidFill>
                  <a:schemeClr val="tx1"/>
                </a:solidFill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45875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372350" y="6248400"/>
            <a:ext cx="2143125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50000"/>
              </a:spcBef>
              <a:defRPr sz="1400" i="0">
                <a:solidFill>
                  <a:schemeClr val="tx1"/>
                </a:solidFill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B79A6A9E-9F9B-499B-AFF4-3520EF30C6C7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2055025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  <p:sldLayoutId id="2147483700" r:id="rId13"/>
    <p:sldLayoutId id="2147483701" r:id="rId14"/>
    <p:sldLayoutId id="2147483702" r:id="rId15"/>
    <p:sldLayoutId id="2147483703" r:id="rId16"/>
    <p:sldLayoutId id="2147483704" r:id="rId17"/>
  </p:sldLayoutIdLst>
  <p:transition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36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36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36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36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3600">
          <a:solidFill>
            <a:schemeClr val="tx2"/>
          </a:solidFill>
          <a:latin typeface="Arial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kumimoji="1" sz="3600">
          <a:solidFill>
            <a:schemeClr val="tx2"/>
          </a:solidFill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kumimoji="1" sz="3600">
          <a:solidFill>
            <a:schemeClr val="tx2"/>
          </a:solidFill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kumimoji="1" sz="3600">
          <a:solidFill>
            <a:schemeClr val="tx2"/>
          </a:solidFill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kumimoji="1" sz="36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kumimoji="1"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defRPr kumimoji="1"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defRPr kumimoji="1"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defRPr kumimoji="1"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defRPr kumimoji="1"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defRPr kumimoji="1"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defRPr kumimoji="1"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wmf"/><Relationship Id="rId7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10" Type="http://schemas.openxmlformats.org/officeDocument/2006/relationships/image" Target="../media/image9.jpeg"/><Relationship Id="rId4" Type="http://schemas.openxmlformats.org/officeDocument/2006/relationships/image" Target="../media/image3.jpeg"/><Relationship Id="rId9" Type="http://schemas.openxmlformats.org/officeDocument/2006/relationships/image" Target="../media/image8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6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24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w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14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9" name="Picture 3" descr="Z:\Users\rkyes\GRAPHICS\aCHINA\ChinaNov07\1dec07\good2.JPG"/>
          <p:cNvPicPr>
            <a:picLocks noChangeAspect="1" noChangeArrowheads="1"/>
          </p:cNvPicPr>
          <p:nvPr/>
        </p:nvPicPr>
        <p:blipFill>
          <a:blip r:embed="rId2" cstate="print"/>
          <a:srcRect l="6216" t="9285" r="31624" b="18125"/>
          <a:stretch>
            <a:fillRect/>
          </a:stretch>
        </p:blipFill>
        <p:spPr bwMode="auto">
          <a:xfrm>
            <a:off x="7324271" y="4419600"/>
            <a:ext cx="2619829" cy="2048256"/>
          </a:xfrm>
          <a:prstGeom prst="rect">
            <a:avLst/>
          </a:prstGeom>
          <a:noFill/>
          <a:ln w="25400">
            <a:solidFill>
              <a:srgbClr val="C00000"/>
            </a:solidFill>
          </a:ln>
        </p:spPr>
      </p:pic>
      <p:sp>
        <p:nvSpPr>
          <p:cNvPr id="3" name="Text Box 1027"/>
          <p:cNvSpPr txBox="1">
            <a:spLocks noChangeArrowheads="1"/>
          </p:cNvSpPr>
          <p:nvPr/>
        </p:nvSpPr>
        <p:spPr bwMode="auto">
          <a:xfrm>
            <a:off x="647700" y="685800"/>
            <a:ext cx="8991600" cy="769441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400" b="1" dirty="0">
                <a:solidFill>
                  <a:srgbClr val="FFC000"/>
                </a:solidFill>
                <a:latin typeface="Arial" charset="0"/>
              </a:rPr>
              <a:t>Field Study Methods</a:t>
            </a:r>
            <a:endParaRPr lang="en-US" sz="4400" b="1" dirty="0"/>
          </a:p>
        </p:txBody>
      </p:sp>
      <p:pic>
        <p:nvPicPr>
          <p:cNvPr id="4" name="Picture 57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 flipH="1">
            <a:off x="5141012" y="-3115079"/>
            <a:ext cx="87809" cy="93659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57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 flipH="1">
            <a:off x="5141012" y="-4181879"/>
            <a:ext cx="87809" cy="93659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5298" name="Picture 2" descr="Z:\Users\rkyes\GRAPHICS\aINDO\Duasu-Syl Tkoko-Deb jul05\Tkoko-Deb - DuaS-Syl Jul05\IMG_172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6093" y="1946923"/>
            <a:ext cx="2992407" cy="2244077"/>
          </a:xfrm>
          <a:prstGeom prst="rect">
            <a:avLst/>
          </a:prstGeom>
          <a:noFill/>
          <a:ln w="25400">
            <a:solidFill>
              <a:srgbClr val="C00000"/>
            </a:solidFill>
          </a:ln>
        </p:spPr>
      </p:pic>
      <p:pic>
        <p:nvPicPr>
          <p:cNvPr id="55300" name="Picture 4" descr="Z:\Users\rkyes\GRAPHICS\aMEXICO\Mex 16-23Mar 07\22mar07\g1.JPG"/>
          <p:cNvPicPr>
            <a:picLocks noChangeAspect="1" noChangeArrowheads="1"/>
          </p:cNvPicPr>
          <p:nvPr/>
        </p:nvPicPr>
        <p:blipFill>
          <a:blip r:embed="rId5" cstate="print"/>
          <a:srcRect l="4098" t="3920" r="9719" b="10320"/>
          <a:stretch>
            <a:fillRect/>
          </a:stretch>
        </p:blipFill>
        <p:spPr bwMode="auto">
          <a:xfrm>
            <a:off x="3086100" y="2133601"/>
            <a:ext cx="3138983" cy="2285999"/>
          </a:xfrm>
          <a:prstGeom prst="rect">
            <a:avLst/>
          </a:prstGeom>
          <a:noFill/>
          <a:ln w="25400">
            <a:solidFill>
              <a:srgbClr val="C00000"/>
            </a:solidFill>
          </a:ln>
        </p:spPr>
      </p:pic>
      <p:pic>
        <p:nvPicPr>
          <p:cNvPr id="55297" name="Picture 1" descr="Z:\Users\rkyes\GRAPHICS\aBANGLADESH\Bangla fotos dec-jan08\5jan08\good22.JPG"/>
          <p:cNvPicPr>
            <a:picLocks noChangeAspect="1" noChangeArrowheads="1"/>
          </p:cNvPicPr>
          <p:nvPr/>
        </p:nvPicPr>
        <p:blipFill>
          <a:blip r:embed="rId6" cstate="print"/>
          <a:srcRect l="18727" t="22727" r="16898" b="9090"/>
          <a:stretch>
            <a:fillRect/>
          </a:stretch>
        </p:blipFill>
        <p:spPr bwMode="auto">
          <a:xfrm>
            <a:off x="5905500" y="1959033"/>
            <a:ext cx="3147645" cy="2231967"/>
          </a:xfrm>
          <a:prstGeom prst="rect">
            <a:avLst/>
          </a:prstGeom>
          <a:noFill/>
          <a:ln w="25400">
            <a:solidFill>
              <a:srgbClr val="C00000"/>
            </a:solidFill>
          </a:ln>
        </p:spPr>
      </p:pic>
      <p:pic>
        <p:nvPicPr>
          <p:cNvPr id="10" name="Picture 2" descr="Z:\Users\rkyes\GRAPHICS\aINDO\Tinjil photos july 2005\tinjil 20jul05 goat and plot sample\good.JPG"/>
          <p:cNvPicPr>
            <a:picLocks noChangeAspect="1" noChangeArrowheads="1"/>
          </p:cNvPicPr>
          <p:nvPr/>
        </p:nvPicPr>
        <p:blipFill>
          <a:blip r:embed="rId7" cstate="print"/>
          <a:srcRect t="16970" r="11116"/>
          <a:stretch>
            <a:fillRect/>
          </a:stretch>
        </p:blipFill>
        <p:spPr bwMode="auto">
          <a:xfrm>
            <a:off x="4686300" y="4114800"/>
            <a:ext cx="3048000" cy="2135295"/>
          </a:xfrm>
          <a:prstGeom prst="rect">
            <a:avLst/>
          </a:prstGeom>
          <a:noFill/>
          <a:ln w="25400">
            <a:solidFill>
              <a:srgbClr val="C00000"/>
            </a:solidFill>
          </a:ln>
        </p:spPr>
      </p:pic>
      <p:pic>
        <p:nvPicPr>
          <p:cNvPr id="8" name="Picture 39" descr="students cropjpg"/>
          <p:cNvPicPr>
            <a:picLocks noChangeAspect="1" noChangeArrowheads="1"/>
          </p:cNvPicPr>
          <p:nvPr/>
        </p:nvPicPr>
        <p:blipFill>
          <a:blip r:embed="rId8" cstate="print"/>
          <a:srcRect t="3448"/>
          <a:stretch>
            <a:fillRect/>
          </a:stretch>
        </p:blipFill>
        <p:spPr bwMode="auto">
          <a:xfrm>
            <a:off x="2206372" y="4419600"/>
            <a:ext cx="3318128" cy="2133600"/>
          </a:xfrm>
          <a:prstGeom prst="rect">
            <a:avLst/>
          </a:prstGeom>
          <a:noFill/>
          <a:ln w="25400">
            <a:solidFill>
              <a:srgbClr val="C00000"/>
            </a:solidFill>
            <a:miter lim="800000"/>
            <a:headEnd/>
            <a:tailEnd/>
          </a:ln>
        </p:spPr>
      </p:pic>
      <p:pic>
        <p:nvPicPr>
          <p:cNvPr id="55302" name="Picture 6" descr="Z:\Users\rkyes\GRAPHICS\aNEPAL\Langtang Nat. Park\rk39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14300" y="4114800"/>
            <a:ext cx="2695547" cy="1905000"/>
          </a:xfrm>
          <a:prstGeom prst="rect">
            <a:avLst/>
          </a:prstGeom>
          <a:noFill/>
          <a:ln w="25400">
            <a:solidFill>
              <a:srgbClr val="C00000"/>
            </a:solidFill>
          </a:ln>
        </p:spPr>
      </p:pic>
      <p:pic>
        <p:nvPicPr>
          <p:cNvPr id="9" name="Picture 2" descr="C:\TRAVEL\rkyes\GRAPHICS\aBANGLADESH\fotos dec06 07\fldCours traping29dec06\DSC01813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8001000" y="2971800"/>
            <a:ext cx="2171700" cy="1628775"/>
          </a:xfrm>
          <a:prstGeom prst="rect">
            <a:avLst/>
          </a:prstGeom>
          <a:noFill/>
          <a:ln w="25400">
            <a:solidFill>
              <a:srgbClr val="C00000"/>
            </a:solidFill>
          </a:ln>
        </p:spPr>
      </p:pic>
      <p:sp>
        <p:nvSpPr>
          <p:cNvPr id="17" name="Rectangle 1033"/>
          <p:cNvSpPr>
            <a:spLocks noChangeArrowheads="1"/>
          </p:cNvSpPr>
          <p:nvPr/>
        </p:nvSpPr>
        <p:spPr bwMode="auto">
          <a:xfrm>
            <a:off x="8812378" y="72479"/>
            <a:ext cx="1475084" cy="400110"/>
          </a:xfrm>
          <a:prstGeom prst="rect">
            <a:avLst/>
          </a:prstGeom>
          <a:noFill/>
          <a:ln w="12700" cap="sq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©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 R. KYES</a:t>
            </a:r>
            <a:endParaRPr lang="en-U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777875" y="-87084"/>
            <a:ext cx="8743950" cy="1004888"/>
          </a:xfrm>
        </p:spPr>
        <p:txBody>
          <a:bodyPr/>
          <a:lstStyle/>
          <a:p>
            <a:r>
              <a:rPr lang="en-US" sz="3200" dirty="0">
                <a:solidFill>
                  <a:srgbClr val="FFC000"/>
                </a:solidFill>
              </a:rPr>
              <a:t>Line Transect Sampling – Procedural Points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8195" name="Text Box 3"/>
          <p:cNvSpPr txBox="1">
            <a:spLocks noChangeArrowheads="1"/>
          </p:cNvSpPr>
          <p:nvPr/>
        </p:nvSpPr>
        <p:spPr bwMode="auto">
          <a:xfrm>
            <a:off x="72570" y="710981"/>
            <a:ext cx="10257972" cy="63709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en-US" sz="2800" dirty="0">
                <a:latin typeface="Arial" charset="0"/>
              </a:rPr>
              <a:t> </a:t>
            </a:r>
            <a:r>
              <a:rPr lang="en-US" sz="2600" dirty="0">
                <a:latin typeface="Arial" charset="0"/>
              </a:rPr>
              <a:t>Multiple transects in representative habitat types of  survey area 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sz="2600" dirty="0">
                <a:latin typeface="Arial" charset="0"/>
              </a:rPr>
              <a:t> Transect  lengths of 1-3 km are optimal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sz="2600" dirty="0">
                <a:latin typeface="Arial" charset="0"/>
              </a:rPr>
              <a:t> Straight transects are the best - to avoid double counts</a:t>
            </a:r>
          </a:p>
          <a:p>
            <a:pPr>
              <a:spcBef>
                <a:spcPct val="50000"/>
              </a:spcBef>
            </a:pPr>
            <a:endParaRPr lang="en-US" sz="800" dirty="0"/>
          </a:p>
          <a:p>
            <a:pPr>
              <a:buFontTx/>
              <a:buChar char="•"/>
            </a:pPr>
            <a:r>
              <a:rPr lang="en-US" sz="2600" dirty="0"/>
              <a:t> </a:t>
            </a:r>
            <a:r>
              <a:rPr lang="en-US" sz="2600" dirty="0">
                <a:latin typeface="Arial" charset="0"/>
              </a:rPr>
              <a:t>Conduct sampling when animals are most active (morn/late noon)</a:t>
            </a:r>
          </a:p>
          <a:p>
            <a:endParaRPr lang="en-US" sz="1000" dirty="0">
              <a:latin typeface="Arial" charset="0"/>
            </a:endParaRPr>
          </a:p>
          <a:p>
            <a:pPr>
              <a:buFont typeface="Arial" pitchFamily="34" charset="0"/>
              <a:buChar char="•"/>
            </a:pPr>
            <a:r>
              <a:rPr lang="en-US" sz="2600" dirty="0">
                <a:latin typeface="Arial" charset="0"/>
              </a:rPr>
              <a:t> Conduct sampling in only one direction per sample.</a:t>
            </a:r>
          </a:p>
          <a:p>
            <a:endParaRPr lang="en-US" sz="1000" dirty="0">
              <a:latin typeface="Arial" charset="0"/>
            </a:endParaRPr>
          </a:p>
          <a:p>
            <a:pPr>
              <a:buFontTx/>
              <a:buChar char="•"/>
            </a:pPr>
            <a:r>
              <a:rPr lang="en-US" sz="2600" dirty="0">
                <a:latin typeface="Arial" charset="0"/>
              </a:rPr>
              <a:t> Conduct sampling on a given transect at approx. same time of day</a:t>
            </a:r>
          </a:p>
          <a:p>
            <a:endParaRPr lang="en-US" sz="1000" dirty="0">
              <a:latin typeface="Arial" charset="0"/>
            </a:endParaRPr>
          </a:p>
          <a:p>
            <a:pPr>
              <a:buFontTx/>
              <a:buChar char="•"/>
            </a:pPr>
            <a:r>
              <a:rPr lang="en-US" sz="2600" dirty="0">
                <a:latin typeface="Arial" charset="0"/>
              </a:rPr>
              <a:t> Do not conduct sampling if rainy/windy (limits animal detection) </a:t>
            </a:r>
          </a:p>
          <a:p>
            <a:endParaRPr lang="en-US" sz="1000" dirty="0">
              <a:latin typeface="Arial" charset="0"/>
            </a:endParaRPr>
          </a:p>
          <a:p>
            <a:pPr>
              <a:buFont typeface="Arial" pitchFamily="34" charset="0"/>
              <a:buChar char="•"/>
            </a:pPr>
            <a:r>
              <a:rPr lang="en-US" sz="2600" dirty="0">
                <a:latin typeface="Arial" charset="0"/>
              </a:rPr>
              <a:t> Rate of movement along transect: 1-1.5 km/hr,  with frequent stops</a:t>
            </a:r>
          </a:p>
          <a:p>
            <a:endParaRPr lang="en-US" sz="1000" dirty="0">
              <a:latin typeface="Arial" charset="0"/>
            </a:endParaRPr>
          </a:p>
          <a:p>
            <a:pPr>
              <a:buFont typeface="Arial" pitchFamily="34" charset="0"/>
              <a:buChar char="•"/>
            </a:pPr>
            <a:r>
              <a:rPr lang="en-US" sz="2600" dirty="0">
                <a:latin typeface="Arial" charset="0"/>
              </a:rPr>
              <a:t> Be very quite during sampling, no talking, etc.  </a:t>
            </a:r>
          </a:p>
          <a:p>
            <a:endParaRPr lang="en-US" sz="1000" dirty="0">
              <a:latin typeface="Arial" charset="0"/>
            </a:endParaRPr>
          </a:p>
          <a:p>
            <a:pPr>
              <a:buFont typeface="Arial" pitchFamily="34" charset="0"/>
              <a:buChar char="•"/>
            </a:pPr>
            <a:r>
              <a:rPr lang="en-US" sz="2600" dirty="0">
                <a:latin typeface="Arial" charset="0"/>
              </a:rPr>
              <a:t> Don’t  leave transect  - observe animals only from the transect</a:t>
            </a:r>
          </a:p>
          <a:p>
            <a:endParaRPr lang="en-US" sz="1000" dirty="0">
              <a:latin typeface="Arial" charset="0"/>
            </a:endParaRPr>
          </a:p>
          <a:p>
            <a:pPr>
              <a:buFont typeface="Arial" pitchFamily="34" charset="0"/>
              <a:buChar char="•"/>
            </a:pPr>
            <a:r>
              <a:rPr lang="en-US" sz="2600" dirty="0">
                <a:latin typeface="Arial" charset="0"/>
              </a:rPr>
              <a:t> Observe animals for maximum of 10 </a:t>
            </a:r>
            <a:r>
              <a:rPr lang="en-US" sz="2600" dirty="0" err="1">
                <a:latin typeface="Arial" charset="0"/>
              </a:rPr>
              <a:t>mins</a:t>
            </a:r>
            <a:r>
              <a:rPr lang="en-US" sz="2600" dirty="0">
                <a:latin typeface="Arial" charset="0"/>
              </a:rPr>
              <a:t>., then continue sampling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1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1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19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19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19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819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8195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8195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72570" y="710981"/>
            <a:ext cx="10257972" cy="2831544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en-US" sz="2800" dirty="0">
                <a:latin typeface="Arial" charset="0"/>
              </a:rPr>
              <a:t> </a:t>
            </a:r>
            <a:r>
              <a:rPr lang="en-US" sz="2600" dirty="0">
                <a:latin typeface="Arial" charset="0"/>
              </a:rPr>
              <a:t>Conduct multiple survey samples on each transect (at least 12-14)  	(but should calculate </a:t>
            </a:r>
            <a:r>
              <a:rPr lang="en-US" sz="2600" u="sng" dirty="0">
                <a:latin typeface="Arial" charset="0"/>
              </a:rPr>
              <a:t>Precision</a:t>
            </a:r>
            <a:r>
              <a:rPr lang="en-US" sz="2600" dirty="0">
                <a:latin typeface="Arial" charset="0"/>
              </a:rPr>
              <a:t> to determine how many 	samples are needed).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sz="2600" dirty="0">
                <a:latin typeface="Arial" charset="0"/>
              </a:rPr>
              <a:t> Definition of a group:  </a:t>
            </a:r>
            <a:r>
              <a:rPr lang="en-US" sz="2800" dirty="0">
                <a:latin typeface="Arial"/>
                <a:ea typeface="Times New Roman"/>
              </a:rPr>
              <a:t>two or more individuals separated by no 	more than 50m from one another and separated by at 	least 100m from members of another “group” </a:t>
            </a:r>
            <a:r>
              <a:rPr lang="en-US" sz="2600" dirty="0">
                <a:latin typeface="Arial" charset="0"/>
              </a:rPr>
              <a:t> 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777875" y="-87084"/>
            <a:ext cx="8743950" cy="1004888"/>
          </a:xfrm>
        </p:spPr>
        <p:txBody>
          <a:bodyPr/>
          <a:lstStyle/>
          <a:p>
            <a:r>
              <a:rPr lang="en-US" sz="3200" dirty="0">
                <a:solidFill>
                  <a:srgbClr val="FFC000"/>
                </a:solidFill>
              </a:rPr>
              <a:t>Line Transect Sampling – Procedural Points</a:t>
            </a:r>
            <a:endParaRPr lang="en-US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2655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1027" descr="PICT000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422275"/>
            <a:ext cx="10287000" cy="7715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7092" name="Text Box 1028"/>
          <p:cNvSpPr txBox="1">
            <a:spLocks noChangeArrowheads="1"/>
          </p:cNvSpPr>
          <p:nvPr/>
        </p:nvSpPr>
        <p:spPr bwMode="auto">
          <a:xfrm>
            <a:off x="1433513" y="219075"/>
            <a:ext cx="4456112" cy="579438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 b="1" dirty="0">
                <a:solidFill>
                  <a:schemeClr val="bg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Transect Preparation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3075" descr="PICT007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74750" y="-1160463"/>
            <a:ext cx="11639550" cy="8729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ood2.JPG"/>
          <p:cNvPicPr>
            <a:picLocks noChangeAspect="1"/>
          </p:cNvPicPr>
          <p:nvPr/>
        </p:nvPicPr>
        <p:blipFill>
          <a:blip r:embed="rId2" cstate="print"/>
          <a:srcRect l="18541" t="25384" r="18855" b="15202"/>
          <a:stretch>
            <a:fillRect/>
          </a:stretch>
        </p:blipFill>
        <p:spPr>
          <a:xfrm>
            <a:off x="5413830" y="3397988"/>
            <a:ext cx="4789710" cy="3409217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14" r="7250"/>
          <a:stretch/>
        </p:blipFill>
        <p:spPr>
          <a:xfrm rot="16200000">
            <a:off x="6828888" y="3630733"/>
            <a:ext cx="3280071" cy="2917046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95" t="23052" r="32966" b="29697"/>
          <a:stretch/>
        </p:blipFill>
        <p:spPr>
          <a:xfrm>
            <a:off x="5592426" y="3449220"/>
            <a:ext cx="4161180" cy="3328947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sp>
        <p:nvSpPr>
          <p:cNvPr id="168963" name="Rectangle 3"/>
          <p:cNvSpPr>
            <a:spLocks noChangeArrowheads="1"/>
          </p:cNvSpPr>
          <p:nvPr/>
        </p:nvSpPr>
        <p:spPr bwMode="auto">
          <a:xfrm>
            <a:off x="150360" y="78471"/>
            <a:ext cx="9859962" cy="6032421"/>
          </a:xfrm>
          <a:prstGeom prst="rect">
            <a:avLst/>
          </a:prstGeom>
          <a:noFill/>
          <a:ln w="254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Line Transect Sampling -  Data Collection</a:t>
            </a:r>
          </a:p>
          <a:p>
            <a:pPr>
              <a:defRPr/>
            </a:pPr>
            <a:endParaRPr lang="en-US" sz="1200" b="1" dirty="0">
              <a:latin typeface="Arial" charset="0"/>
            </a:endParaRPr>
          </a:p>
          <a:p>
            <a:pPr>
              <a:defRPr/>
            </a:pPr>
            <a:endParaRPr lang="en-US" sz="1000" dirty="0">
              <a:latin typeface="Arial" charset="0"/>
            </a:endParaRPr>
          </a:p>
          <a:p>
            <a:pPr>
              <a:lnSpc>
                <a:spcPct val="115000"/>
              </a:lnSpc>
              <a:defRPr/>
            </a:pPr>
            <a:r>
              <a:rPr lang="en-US" sz="2800" dirty="0">
                <a:latin typeface="Arial" charset="0"/>
              </a:rPr>
              <a:t>Data recorded for each group/individual encountered:</a:t>
            </a:r>
          </a:p>
          <a:p>
            <a:pPr>
              <a:lnSpc>
                <a:spcPct val="115000"/>
              </a:lnSpc>
              <a:defRPr/>
            </a:pPr>
            <a:endParaRPr lang="en-US" sz="800" dirty="0">
              <a:latin typeface="Arial" charset="0"/>
            </a:endParaRPr>
          </a:p>
          <a:p>
            <a:pPr>
              <a:lnSpc>
                <a:spcPct val="115000"/>
              </a:lnSpc>
              <a:defRPr/>
            </a:pPr>
            <a:r>
              <a:rPr lang="en-US" sz="2600" dirty="0">
                <a:latin typeface="Arial" charset="0"/>
              </a:rPr>
              <a:t>    1. Time of contact</a:t>
            </a:r>
          </a:p>
          <a:p>
            <a:pPr>
              <a:lnSpc>
                <a:spcPct val="115000"/>
              </a:lnSpc>
              <a:defRPr/>
            </a:pPr>
            <a:r>
              <a:rPr lang="en-US" sz="2600" dirty="0">
                <a:latin typeface="Arial" charset="0"/>
              </a:rPr>
              <a:t>    2. Detection cue (auditory, visual)</a:t>
            </a:r>
          </a:p>
          <a:p>
            <a:pPr>
              <a:lnSpc>
                <a:spcPct val="115000"/>
              </a:lnSpc>
              <a:defRPr/>
            </a:pPr>
            <a:r>
              <a:rPr lang="en-US" sz="2600" dirty="0">
                <a:latin typeface="Arial" charset="0"/>
              </a:rPr>
              <a:t>    3. Location of group along transect (via transect number/GPS)</a:t>
            </a:r>
          </a:p>
          <a:p>
            <a:pPr>
              <a:lnSpc>
                <a:spcPct val="115000"/>
              </a:lnSpc>
              <a:defRPr/>
            </a:pPr>
            <a:r>
              <a:rPr lang="en-US" sz="3200" b="1" dirty="0">
                <a:latin typeface="Arial" charset="0"/>
              </a:rPr>
              <a:t>  </a:t>
            </a:r>
            <a:r>
              <a:rPr lang="en-US" sz="3200" b="1" dirty="0">
                <a:solidFill>
                  <a:srgbClr val="FFC000"/>
                </a:solidFill>
                <a:latin typeface="Arial" charset="0"/>
              </a:rPr>
              <a:t>*</a:t>
            </a:r>
            <a:r>
              <a:rPr lang="en-US" sz="2600" dirty="0">
                <a:latin typeface="Arial" charset="0"/>
              </a:rPr>
              <a:t>4. Perpendicular distance from transect to group/animal  </a:t>
            </a:r>
          </a:p>
          <a:p>
            <a:pPr>
              <a:lnSpc>
                <a:spcPct val="115000"/>
              </a:lnSpc>
              <a:defRPr/>
            </a:pPr>
            <a:r>
              <a:rPr lang="en-US" sz="2600" dirty="0">
                <a:latin typeface="Arial" charset="0"/>
              </a:rPr>
              <a:t>    5. Height above ground</a:t>
            </a:r>
          </a:p>
          <a:p>
            <a:pPr>
              <a:lnSpc>
                <a:spcPct val="115000"/>
              </a:lnSpc>
              <a:defRPr/>
            </a:pPr>
            <a:r>
              <a:rPr lang="en-US" sz="3200" b="1" dirty="0">
                <a:latin typeface="Arial" charset="0"/>
              </a:rPr>
              <a:t>  </a:t>
            </a:r>
            <a:r>
              <a:rPr lang="en-US" sz="3200" b="1" dirty="0">
                <a:solidFill>
                  <a:srgbClr val="FFC000"/>
                </a:solidFill>
                <a:latin typeface="Arial" charset="0"/>
              </a:rPr>
              <a:t>*</a:t>
            </a:r>
            <a:r>
              <a:rPr lang="en-US" sz="2600" dirty="0">
                <a:latin typeface="Arial" charset="0"/>
              </a:rPr>
              <a:t>6. Group size and composition</a:t>
            </a:r>
          </a:p>
          <a:p>
            <a:pPr>
              <a:lnSpc>
                <a:spcPct val="115000"/>
              </a:lnSpc>
              <a:defRPr/>
            </a:pPr>
            <a:r>
              <a:rPr lang="en-US" sz="2600" dirty="0">
                <a:latin typeface="Arial" charset="0"/>
              </a:rPr>
              <a:t>    7. General behavior</a:t>
            </a:r>
          </a:p>
          <a:p>
            <a:pPr>
              <a:lnSpc>
                <a:spcPct val="115000"/>
              </a:lnSpc>
              <a:defRPr/>
            </a:pPr>
            <a:r>
              <a:rPr lang="en-US" sz="2600" dirty="0">
                <a:latin typeface="Arial" charset="0"/>
              </a:rPr>
              <a:t>    8. Direction of movement, if any</a:t>
            </a:r>
          </a:p>
          <a:p>
            <a:pPr>
              <a:lnSpc>
                <a:spcPct val="115000"/>
              </a:lnSpc>
              <a:defRPr/>
            </a:pPr>
            <a:r>
              <a:rPr lang="en-US" sz="2600" dirty="0">
                <a:latin typeface="Arial" charset="0"/>
              </a:rPr>
              <a:t>    9. GPS reading, if possible</a:t>
            </a:r>
            <a:endParaRPr lang="en-US" dirty="0"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3"/>
          <p:cNvSpPr txBox="1">
            <a:spLocks noChangeArrowheads="1"/>
          </p:cNvSpPr>
          <p:nvPr/>
        </p:nvSpPr>
        <p:spPr bwMode="auto">
          <a:xfrm>
            <a:off x="369888" y="214313"/>
            <a:ext cx="9601200" cy="3195637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  <a:spcBef>
                <a:spcPct val="50000"/>
              </a:spcBef>
            </a:pPr>
            <a:r>
              <a:rPr lang="en-US" sz="4000" dirty="0">
                <a:solidFill>
                  <a:srgbClr val="FFC000"/>
                </a:solidFill>
                <a:latin typeface="Arial" charset="0"/>
              </a:rPr>
              <a:t>*</a:t>
            </a:r>
            <a:r>
              <a:rPr lang="en-US" sz="3600" dirty="0">
                <a:solidFill>
                  <a:srgbClr val="FFC000"/>
                </a:solidFill>
                <a:latin typeface="Arial" charset="0"/>
              </a:rPr>
              <a:t>Example</a:t>
            </a:r>
            <a:r>
              <a:rPr lang="en-US" sz="4000" dirty="0">
                <a:solidFill>
                  <a:srgbClr val="FFC000"/>
                </a:solidFill>
                <a:latin typeface="Arial" charset="0"/>
              </a:rPr>
              <a:t>*</a:t>
            </a:r>
            <a:r>
              <a:rPr lang="en-US" dirty="0">
                <a:solidFill>
                  <a:srgbClr val="FFC000"/>
                </a:solidFill>
                <a:latin typeface="Arial" charset="0"/>
              </a:rPr>
              <a:t> </a:t>
            </a:r>
          </a:p>
          <a:p>
            <a:pPr algn="ctr">
              <a:lnSpc>
                <a:spcPct val="80000"/>
              </a:lnSpc>
              <a:spcBef>
                <a:spcPct val="50000"/>
              </a:spcBef>
            </a:pPr>
            <a:r>
              <a:rPr lang="en-US" sz="2800" dirty="0">
                <a:latin typeface="Arial" charset="0"/>
              </a:rPr>
              <a:t>Population survey of the </a:t>
            </a:r>
            <a:r>
              <a:rPr lang="en-US" sz="2800" i="1" dirty="0" err="1">
                <a:latin typeface="Arial" charset="0"/>
              </a:rPr>
              <a:t>Macaca</a:t>
            </a:r>
            <a:r>
              <a:rPr lang="en-US" sz="2800" i="1" dirty="0">
                <a:latin typeface="Arial" charset="0"/>
              </a:rPr>
              <a:t> </a:t>
            </a:r>
            <a:r>
              <a:rPr lang="en-US" sz="2800" i="1" dirty="0" err="1">
                <a:latin typeface="Arial" charset="0"/>
              </a:rPr>
              <a:t>nigra</a:t>
            </a:r>
            <a:r>
              <a:rPr lang="en-US" sz="2800" dirty="0">
                <a:latin typeface="Arial" charset="0"/>
              </a:rPr>
              <a:t> </a:t>
            </a:r>
          </a:p>
          <a:p>
            <a:pPr algn="ctr">
              <a:lnSpc>
                <a:spcPct val="80000"/>
              </a:lnSpc>
              <a:spcBef>
                <a:spcPct val="50000"/>
              </a:spcBef>
            </a:pPr>
            <a:r>
              <a:rPr lang="en-US" sz="2800" dirty="0">
                <a:latin typeface="Arial" charset="0"/>
              </a:rPr>
              <a:t>at </a:t>
            </a:r>
            <a:r>
              <a:rPr lang="en-US" sz="2800" dirty="0" err="1">
                <a:latin typeface="Arial" charset="0"/>
              </a:rPr>
              <a:t>Tangkoko</a:t>
            </a:r>
            <a:r>
              <a:rPr lang="en-US" sz="2800" dirty="0">
                <a:latin typeface="Arial" charset="0"/>
              </a:rPr>
              <a:t> Nature Reserve</a:t>
            </a:r>
          </a:p>
          <a:p>
            <a:pPr algn="ctr">
              <a:lnSpc>
                <a:spcPct val="80000"/>
              </a:lnSpc>
              <a:spcBef>
                <a:spcPct val="50000"/>
              </a:spcBef>
            </a:pPr>
            <a:endParaRPr lang="en-US" sz="2800" dirty="0">
              <a:latin typeface="Arial" charset="0"/>
            </a:endParaRPr>
          </a:p>
          <a:p>
            <a:pPr algn="ctr">
              <a:lnSpc>
                <a:spcPct val="80000"/>
              </a:lnSpc>
              <a:spcBef>
                <a:spcPct val="50000"/>
              </a:spcBef>
            </a:pPr>
            <a:endParaRPr lang="en-US" dirty="0">
              <a:latin typeface="Arial" charset="0"/>
            </a:endParaRPr>
          </a:p>
          <a:p>
            <a:pPr algn="ctr">
              <a:lnSpc>
                <a:spcPct val="80000"/>
              </a:lnSpc>
              <a:spcBef>
                <a:spcPct val="50000"/>
              </a:spcBef>
            </a:pPr>
            <a:endParaRPr lang="en-US" dirty="0">
              <a:latin typeface="Arial" charset="0"/>
            </a:endParaRPr>
          </a:p>
        </p:txBody>
      </p:sp>
      <p:pic>
        <p:nvPicPr>
          <p:cNvPr id="12291" name="Picture 5" descr="Kyes-Nigr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63700" y="2043113"/>
            <a:ext cx="7140575" cy="4625975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9698" name="Object 2"/>
          <p:cNvGraphicFramePr>
            <a:graphicFrameLocks noChangeAspect="1"/>
          </p:cNvGraphicFramePr>
          <p:nvPr/>
        </p:nvGraphicFramePr>
        <p:xfrm>
          <a:off x="0" y="-115888"/>
          <a:ext cx="6008688" cy="77438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40" name="Photo Editor Photo" r:id="rId3" imgW="6916115" imgH="8914286" progId="">
                  <p:embed/>
                </p:oleObj>
              </mc:Choice>
              <mc:Fallback>
                <p:oleObj name="Photo Editor Photo" r:id="rId3" imgW="6916115" imgH="8914286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-115888"/>
                        <a:ext cx="6008688" cy="774382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 cap="sq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52" name="Text Box 4"/>
          <p:cNvSpPr txBox="1">
            <a:spLocks noChangeArrowheads="1"/>
          </p:cNvSpPr>
          <p:nvPr/>
        </p:nvSpPr>
        <p:spPr bwMode="auto">
          <a:xfrm>
            <a:off x="5718175" y="86866"/>
            <a:ext cx="4746625" cy="2977738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 eaLnBrk="0" hangingPunct="0">
              <a:spcBef>
                <a:spcPts val="600"/>
              </a:spcBef>
              <a:defRPr/>
            </a:pPr>
            <a:r>
              <a:rPr lang="en-US" sz="3200" b="1" i="0" u="sng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Population Survey</a:t>
            </a:r>
          </a:p>
          <a:p>
            <a:pPr algn="ctr" eaLnBrk="0" hangingPunct="0">
              <a:spcBef>
                <a:spcPts val="0"/>
              </a:spcBef>
              <a:defRPr/>
            </a:pPr>
            <a:r>
              <a:rPr lang="en-US" sz="1000" b="1" i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 </a:t>
            </a:r>
          </a:p>
          <a:p>
            <a:pPr algn="ctr" eaLnBrk="0" hangingPunct="0">
              <a:spcBef>
                <a:spcPts val="0"/>
              </a:spcBef>
              <a:defRPr/>
            </a:pPr>
            <a:r>
              <a:rPr lang="en-US" sz="2600" b="1" i="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Conducted annually over      a 17-year period</a:t>
            </a:r>
          </a:p>
          <a:p>
            <a:pPr algn="ctr" eaLnBrk="0" hangingPunct="0">
              <a:spcBef>
                <a:spcPts val="0"/>
              </a:spcBef>
              <a:defRPr/>
            </a:pPr>
            <a:r>
              <a:rPr lang="en-US" sz="800" b="1" i="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 </a:t>
            </a:r>
          </a:p>
          <a:p>
            <a:pPr algn="ctr" eaLnBrk="0" hangingPunct="0">
              <a:spcBef>
                <a:spcPts val="0"/>
              </a:spcBef>
              <a:defRPr/>
            </a:pPr>
            <a:r>
              <a:rPr lang="en-US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 May 1999-2002 &amp; 2005-2016</a:t>
            </a:r>
          </a:p>
          <a:p>
            <a:pPr algn="ctr" eaLnBrk="0" hangingPunct="0">
              <a:spcBef>
                <a:spcPct val="50000"/>
              </a:spcBef>
              <a:defRPr/>
            </a:pPr>
            <a:endParaRPr lang="en-US" sz="2500" b="1" i="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  <a:p>
            <a:pPr algn="ctr" eaLnBrk="0" hangingPunct="0">
              <a:lnSpc>
                <a:spcPct val="50000"/>
              </a:lnSpc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		</a:t>
            </a:r>
          </a:p>
        </p:txBody>
      </p:sp>
      <p:pic>
        <p:nvPicPr>
          <p:cNvPr id="5" name="Content Placeholder 6" descr="Indonesia-NEW SAT Map  22apr09.jpg"/>
          <p:cNvPicPr>
            <a:picLocks noChangeAspect="1"/>
          </p:cNvPicPr>
          <p:nvPr/>
        </p:nvPicPr>
        <p:blipFill>
          <a:blip r:embed="rId5">
            <a:clrChange>
              <a:clrFrom>
                <a:srgbClr val="1A1363"/>
              </a:clrFrom>
              <a:clrTo>
                <a:srgbClr val="1A1363">
                  <a:alpha val="0"/>
                </a:srgbClr>
              </a:clrTo>
            </a:clrChange>
          </a:blip>
          <a:srcRect l="51268" t="24402" r="34048" b="29250"/>
          <a:stretch>
            <a:fillRect/>
          </a:stretch>
        </p:blipFill>
        <p:spPr>
          <a:xfrm>
            <a:off x="206375" y="4760913"/>
            <a:ext cx="1403350" cy="1711325"/>
          </a:xfrm>
          <a:prstGeom prst="rect">
            <a:avLst/>
          </a:prstGeom>
          <a:solidFill>
            <a:schemeClr val="bg2">
              <a:lumMod val="50000"/>
              <a:lumOff val="50000"/>
              <a:alpha val="66000"/>
            </a:schemeClr>
          </a:solidFill>
          <a:ln w="38100">
            <a:solidFill>
              <a:srgbClr val="C00000"/>
            </a:solidFill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56"/>
          <a:stretch/>
        </p:blipFill>
        <p:spPr>
          <a:xfrm>
            <a:off x="6270176" y="2249714"/>
            <a:ext cx="3738065" cy="456134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598062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22" name="Object 3"/>
          <p:cNvGraphicFramePr>
            <a:graphicFrameLocks noGrp="1" noChangeAspect="1"/>
          </p:cNvGraphicFramePr>
          <p:nvPr>
            <p:ph type="tbl" idx="1"/>
            <p:extLst/>
          </p:nvPr>
        </p:nvGraphicFramePr>
        <p:xfrm>
          <a:off x="114300" y="379570"/>
          <a:ext cx="11510963" cy="13722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2" name="Document" r:id="rId3" imgW="11907319" imgH="14194923" progId="Word.Document.8">
                  <p:embed/>
                </p:oleObj>
              </mc:Choice>
              <mc:Fallback>
                <p:oleObj name="Document" r:id="rId3" imgW="11907319" imgH="14194923" progId="Word.Document.8">
                  <p:embed/>
                  <p:pic>
                    <p:nvPicPr>
                      <p:cNvPr id="30722" name="Object 3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4300" y="379570"/>
                        <a:ext cx="11510963" cy="137223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209107"/>
            <a:ext cx="10287000" cy="769938"/>
          </a:xfrm>
        </p:spPr>
        <p:txBody>
          <a:bodyPr/>
          <a:lstStyle/>
          <a:p>
            <a:pPr algn="l">
              <a:defRPr/>
            </a:pPr>
            <a:r>
              <a:rPr lang="en-US" sz="28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Density Estimates of the </a:t>
            </a:r>
            <a:r>
              <a:rPr lang="en-US" sz="2800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M. </a:t>
            </a:r>
            <a:r>
              <a:rPr lang="en-US" sz="2800" i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nigra</a:t>
            </a:r>
            <a:r>
              <a:rPr lang="en-US" sz="28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at </a:t>
            </a:r>
            <a:r>
              <a:rPr lang="en-US" sz="2800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Tangkoko</a:t>
            </a:r>
            <a:r>
              <a:rPr lang="en-US" sz="28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Nat. Reserve</a:t>
            </a:r>
          </a:p>
        </p:txBody>
      </p:sp>
      <p:sp>
        <p:nvSpPr>
          <p:cNvPr id="30724" name="Line 4"/>
          <p:cNvSpPr>
            <a:spLocks noChangeShapeType="1"/>
          </p:cNvSpPr>
          <p:nvPr/>
        </p:nvSpPr>
        <p:spPr bwMode="auto">
          <a:xfrm flipV="1">
            <a:off x="235378" y="365126"/>
            <a:ext cx="8788400" cy="4763"/>
          </a:xfrm>
          <a:prstGeom prst="line">
            <a:avLst/>
          </a:prstGeom>
          <a:noFill/>
          <a:ln w="25400" cap="sq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3077" name="Text Box 7"/>
          <p:cNvSpPr txBox="1">
            <a:spLocks noChangeArrowheads="1"/>
          </p:cNvSpPr>
          <p:nvPr/>
        </p:nvSpPr>
        <p:spPr bwMode="auto">
          <a:xfrm rot="16200000">
            <a:off x="6664833" y="3218859"/>
            <a:ext cx="6807050" cy="369332"/>
          </a:xfrm>
          <a:prstGeom prst="rect">
            <a:avLst/>
          </a:prstGeom>
          <a:solidFill>
            <a:schemeClr val="tx1">
              <a:lumMod val="50000"/>
              <a:alpha val="80000"/>
            </a:schemeClr>
          </a:solidFill>
          <a:ln w="25400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Arial" charset="0"/>
              </a:rPr>
              <a:t>Kyes, Iskandar, </a:t>
            </a:r>
            <a:r>
              <a:rPr kumimoji="0" lang="en-US" sz="1800" b="0" i="1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Arial" charset="0"/>
              </a:rPr>
              <a:t>Onibala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Arial" charset="0"/>
              </a:rPr>
              <a:t>, </a:t>
            </a:r>
            <a:r>
              <a:rPr kumimoji="0" lang="en-US" sz="1800" b="0" i="1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Arial" charset="0"/>
              </a:rPr>
              <a:t>Paputungan,et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Arial" charset="0"/>
              </a:rPr>
              <a:t> al. (2013). A. Jr. </a:t>
            </a:r>
            <a:r>
              <a:rPr kumimoji="0" lang="en-US" sz="1800" b="0" i="1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Arial" charset="0"/>
              </a:rPr>
              <a:t>Primatol</a:t>
            </a: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3078" name="Text Box 8"/>
          <p:cNvSpPr txBox="1">
            <a:spLocks noChangeArrowheads="1"/>
          </p:cNvSpPr>
          <p:nvPr/>
        </p:nvSpPr>
        <p:spPr bwMode="auto">
          <a:xfrm>
            <a:off x="-1452938" y="6199331"/>
            <a:ext cx="10616777" cy="738664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Arial" charset="0"/>
              </a:rPr>
              <a:t>              </a:t>
            </a:r>
            <a:r>
              <a:rPr kumimoji="0" lang="en-US" sz="22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Arial" charset="0"/>
              </a:rPr>
              <a:t>*</a:t>
            </a:r>
            <a:r>
              <a:rPr kumimoji="0" lang="en-US" sz="22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Arial" charset="0"/>
              </a:rPr>
              <a:t> </a:t>
            </a:r>
            <a:r>
              <a:rPr kumimoji="0" lang="en-US" sz="19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Arial" charset="0"/>
              </a:rPr>
              <a:t>Range: 2-91 individuals	   Estimated population size: </a:t>
            </a:r>
            <a:r>
              <a:rPr kumimoji="0" lang="en-US" sz="1900" b="1" i="1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Arial" charset="0"/>
              </a:rPr>
              <a:t>~2,045  </a:t>
            </a:r>
            <a:r>
              <a:rPr kumimoji="0" lang="en-US" sz="19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Arial" charset="0"/>
              </a:rPr>
              <a:t>(2018)            DISTANCE (Ver. 7.2) calculations for </a:t>
            </a:r>
            <a:r>
              <a:rPr kumimoji="0" lang="en-US" sz="1900" b="0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Arial" charset="0"/>
              </a:rPr>
              <a:t>Grps</a:t>
            </a:r>
            <a:r>
              <a:rPr kumimoji="0" lang="en-US" sz="19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Arial" charset="0"/>
              </a:rPr>
              <a:t>/Km</a:t>
            </a:r>
            <a:r>
              <a:rPr kumimoji="0" lang="en-US" sz="1900" b="0" i="1" u="none" strike="noStrike" kern="120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Arial" charset="0"/>
              </a:rPr>
              <a:t>2</a:t>
            </a:r>
            <a:r>
              <a:rPr kumimoji="0" lang="en-US" sz="19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Arial" charset="0"/>
              </a:rPr>
              <a:t>:  3.9 – 7.1</a:t>
            </a:r>
          </a:p>
        </p:txBody>
      </p:sp>
      <p:sp>
        <p:nvSpPr>
          <p:cNvPr id="30727" name="Line 9"/>
          <p:cNvSpPr>
            <a:spLocks noChangeShapeType="1"/>
          </p:cNvSpPr>
          <p:nvPr/>
        </p:nvSpPr>
        <p:spPr bwMode="auto">
          <a:xfrm>
            <a:off x="236542" y="854861"/>
            <a:ext cx="8785225" cy="1587"/>
          </a:xfrm>
          <a:prstGeom prst="line">
            <a:avLst/>
          </a:prstGeom>
          <a:noFill/>
          <a:ln w="25400" cap="sq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30728" name="Line 10"/>
          <p:cNvSpPr>
            <a:spLocks noChangeShapeType="1"/>
          </p:cNvSpPr>
          <p:nvPr/>
        </p:nvSpPr>
        <p:spPr bwMode="auto">
          <a:xfrm>
            <a:off x="207953" y="6275296"/>
            <a:ext cx="8799513" cy="3175"/>
          </a:xfrm>
          <a:prstGeom prst="line">
            <a:avLst/>
          </a:prstGeom>
          <a:noFill/>
          <a:ln w="25400" cap="sq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9" name="Left Bracket 8">
            <a:extLst>
              <a:ext uri="{FF2B5EF4-FFF2-40B4-BE49-F238E27FC236}">
                <a16:creationId xmlns:a16="http://schemas.microsoft.com/office/drawing/2014/main" id="{00919E2D-1DC6-4C0A-997D-74D031A15407}"/>
              </a:ext>
            </a:extLst>
          </p:cNvPr>
          <p:cNvSpPr/>
          <p:nvPr/>
        </p:nvSpPr>
        <p:spPr bwMode="auto">
          <a:xfrm>
            <a:off x="124773" y="1027438"/>
            <a:ext cx="124253" cy="3119895"/>
          </a:xfrm>
          <a:prstGeom prst="leftBracket">
            <a:avLst/>
          </a:prstGeom>
          <a:noFill/>
          <a:ln w="254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u="none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  <a:latin typeface="Arial" charset="0"/>
            </a:endParaRPr>
          </a:p>
        </p:txBody>
      </p:sp>
      <p:sp>
        <p:nvSpPr>
          <p:cNvPr id="11" name="Left Bracket 10">
            <a:extLst>
              <a:ext uri="{FF2B5EF4-FFF2-40B4-BE49-F238E27FC236}">
                <a16:creationId xmlns:a16="http://schemas.microsoft.com/office/drawing/2014/main" id="{646DDFE4-FFEB-48CA-A787-0D24253A4C6D}"/>
              </a:ext>
            </a:extLst>
          </p:cNvPr>
          <p:cNvSpPr/>
          <p:nvPr/>
        </p:nvSpPr>
        <p:spPr bwMode="auto">
          <a:xfrm rot="10800000">
            <a:off x="8159976" y="998584"/>
            <a:ext cx="124253" cy="3119895"/>
          </a:xfrm>
          <a:prstGeom prst="leftBracket">
            <a:avLst/>
          </a:prstGeom>
          <a:noFill/>
          <a:ln w="254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u="none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320475"/>
      </p:ext>
    </p:extLst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2"/>
          <p:cNvSpPr txBox="1">
            <a:spLocks noChangeArrowheads="1"/>
          </p:cNvSpPr>
          <p:nvPr/>
        </p:nvSpPr>
        <p:spPr bwMode="auto">
          <a:xfrm>
            <a:off x="109544" y="53069"/>
            <a:ext cx="10177456" cy="691471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  <a:spcBef>
                <a:spcPct val="50000"/>
              </a:spcBef>
            </a:pPr>
            <a:r>
              <a:rPr lang="en-US" dirty="0">
                <a:solidFill>
                  <a:srgbClr val="FFC000"/>
                </a:solidFill>
                <a:latin typeface="Arial" charset="0"/>
              </a:rPr>
              <a:t>Survey Schedule - **</a:t>
            </a:r>
            <a:r>
              <a:rPr lang="en-US" b="1" dirty="0">
                <a:solidFill>
                  <a:srgbClr val="FFC000"/>
                </a:solidFill>
                <a:latin typeface="Arial" charset="0"/>
              </a:rPr>
              <a:t>Example** </a:t>
            </a:r>
            <a:r>
              <a:rPr lang="en-US" sz="1800" b="1" dirty="0">
                <a:solidFill>
                  <a:srgbClr val="FFC000"/>
                </a:solidFill>
                <a:latin typeface="Arial" charset="0"/>
              </a:rPr>
              <a:t>(based on May 2010 data) </a:t>
            </a:r>
            <a:endParaRPr lang="en-US" dirty="0">
              <a:solidFill>
                <a:srgbClr val="FFC000"/>
              </a:solidFill>
            </a:endParaRPr>
          </a:p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en-US" sz="2200" u="sng" dirty="0">
                <a:latin typeface="Arial" charset="0"/>
              </a:rPr>
              <a:t>Day(Sample)</a:t>
            </a:r>
            <a:r>
              <a:rPr lang="en-US" sz="2200" dirty="0">
                <a:latin typeface="Arial" charset="0"/>
              </a:rPr>
              <a:t>		</a:t>
            </a:r>
            <a:r>
              <a:rPr lang="en-US" sz="2200" u="sng" dirty="0">
                <a:latin typeface="Arial" charset="0"/>
              </a:rPr>
              <a:t># Groups</a:t>
            </a:r>
            <a:r>
              <a:rPr lang="en-US" sz="2200" dirty="0">
                <a:latin typeface="Arial" charset="0"/>
              </a:rPr>
              <a:t> 		</a:t>
            </a:r>
            <a:r>
              <a:rPr lang="en-US" sz="2200" u="sng" dirty="0">
                <a:latin typeface="Arial" charset="0"/>
              </a:rPr>
              <a:t>No. of  Animals in Group</a:t>
            </a:r>
            <a:endParaRPr lang="en-US" sz="2200" dirty="0">
              <a:latin typeface="Arial" charset="0"/>
            </a:endParaRPr>
          </a:p>
          <a:p>
            <a:pPr>
              <a:lnSpc>
                <a:spcPct val="70000"/>
              </a:lnSpc>
              <a:spcBef>
                <a:spcPts val="1000"/>
              </a:spcBef>
            </a:pPr>
            <a:r>
              <a:rPr lang="en-US" sz="2100" dirty="0"/>
              <a:t>     </a:t>
            </a:r>
            <a:r>
              <a:rPr lang="en-US" sz="2100" dirty="0">
                <a:latin typeface="Arial" charset="0"/>
              </a:rPr>
              <a:t>1--			  1				  7</a:t>
            </a:r>
          </a:p>
          <a:p>
            <a:pPr>
              <a:lnSpc>
                <a:spcPct val="70000"/>
              </a:lnSpc>
              <a:spcBef>
                <a:spcPts val="1000"/>
              </a:spcBef>
            </a:pPr>
            <a:r>
              <a:rPr lang="en-US" sz="2100" dirty="0">
                <a:latin typeface="Arial" charset="0"/>
              </a:rPr>
              <a:t>     2--			  1				12</a:t>
            </a:r>
          </a:p>
          <a:p>
            <a:pPr>
              <a:lnSpc>
                <a:spcPct val="70000"/>
              </a:lnSpc>
              <a:spcBef>
                <a:spcPts val="1000"/>
              </a:spcBef>
            </a:pPr>
            <a:r>
              <a:rPr lang="en-US" sz="2100" dirty="0">
                <a:latin typeface="Arial" charset="0"/>
              </a:rPr>
              <a:t>     3--			  1				13</a:t>
            </a:r>
          </a:p>
          <a:p>
            <a:pPr>
              <a:lnSpc>
                <a:spcPct val="70000"/>
              </a:lnSpc>
              <a:spcBef>
                <a:spcPts val="1000"/>
              </a:spcBef>
            </a:pPr>
            <a:r>
              <a:rPr lang="en-US" sz="2100" dirty="0">
                <a:latin typeface="Arial" charset="0"/>
              </a:rPr>
              <a:t>     4--			  2				  5,    4 </a:t>
            </a:r>
          </a:p>
          <a:p>
            <a:pPr>
              <a:lnSpc>
                <a:spcPct val="70000"/>
              </a:lnSpc>
              <a:spcBef>
                <a:spcPts val="1000"/>
              </a:spcBef>
            </a:pPr>
            <a:r>
              <a:rPr lang="en-US" sz="2100" dirty="0">
                <a:latin typeface="Arial" charset="0"/>
              </a:rPr>
              <a:t>     5--			  2				  6,  15</a:t>
            </a:r>
          </a:p>
          <a:p>
            <a:pPr>
              <a:lnSpc>
                <a:spcPct val="70000"/>
              </a:lnSpc>
              <a:spcBef>
                <a:spcPts val="1000"/>
              </a:spcBef>
            </a:pPr>
            <a:r>
              <a:rPr lang="en-US" sz="2100" dirty="0">
                <a:latin typeface="Arial" charset="0"/>
              </a:rPr>
              <a:t>     6--			  1				  3</a:t>
            </a:r>
          </a:p>
          <a:p>
            <a:pPr>
              <a:lnSpc>
                <a:spcPct val="70000"/>
              </a:lnSpc>
              <a:spcBef>
                <a:spcPts val="1000"/>
              </a:spcBef>
            </a:pPr>
            <a:r>
              <a:rPr lang="en-US" sz="2100" dirty="0">
                <a:latin typeface="Arial" charset="0"/>
              </a:rPr>
              <a:t>     7--			  2				  9,    5</a:t>
            </a:r>
          </a:p>
          <a:p>
            <a:pPr>
              <a:lnSpc>
                <a:spcPct val="70000"/>
              </a:lnSpc>
              <a:spcBef>
                <a:spcPts val="1000"/>
              </a:spcBef>
            </a:pPr>
            <a:r>
              <a:rPr lang="en-US" sz="2100" dirty="0">
                <a:latin typeface="Arial" charset="0"/>
              </a:rPr>
              <a:t>     8--			  2				  6,    7</a:t>
            </a:r>
          </a:p>
          <a:p>
            <a:pPr>
              <a:lnSpc>
                <a:spcPct val="70000"/>
              </a:lnSpc>
              <a:spcBef>
                <a:spcPts val="1000"/>
              </a:spcBef>
            </a:pPr>
            <a:r>
              <a:rPr lang="en-US" sz="2100" dirty="0">
                <a:latin typeface="Arial" charset="0"/>
              </a:rPr>
              <a:t>     9--			  2				14,  26</a:t>
            </a:r>
          </a:p>
          <a:p>
            <a:pPr>
              <a:lnSpc>
                <a:spcPct val="70000"/>
              </a:lnSpc>
              <a:spcBef>
                <a:spcPts val="1000"/>
              </a:spcBef>
            </a:pPr>
            <a:r>
              <a:rPr lang="en-US" sz="2100" dirty="0">
                <a:latin typeface="Arial" charset="0"/>
              </a:rPr>
              <a:t>   10--  			  1				27</a:t>
            </a:r>
          </a:p>
          <a:p>
            <a:pPr>
              <a:lnSpc>
                <a:spcPct val="70000"/>
              </a:lnSpc>
              <a:spcBef>
                <a:spcPts val="1000"/>
              </a:spcBef>
            </a:pPr>
            <a:r>
              <a:rPr lang="en-US" sz="2100" dirty="0">
                <a:latin typeface="Arial" charset="0"/>
              </a:rPr>
              <a:t>   11--			  2				  5,  62</a:t>
            </a:r>
          </a:p>
          <a:p>
            <a:pPr>
              <a:lnSpc>
                <a:spcPct val="70000"/>
              </a:lnSpc>
              <a:spcBef>
                <a:spcPts val="1000"/>
              </a:spcBef>
            </a:pPr>
            <a:r>
              <a:rPr lang="en-US" sz="2100" dirty="0">
                <a:latin typeface="Arial" charset="0"/>
              </a:rPr>
              <a:t>   12--			  1				  6</a:t>
            </a:r>
          </a:p>
          <a:p>
            <a:pPr>
              <a:lnSpc>
                <a:spcPct val="70000"/>
              </a:lnSpc>
              <a:spcBef>
                <a:spcPts val="1000"/>
              </a:spcBef>
            </a:pPr>
            <a:r>
              <a:rPr lang="en-US" sz="2100" dirty="0">
                <a:latin typeface="Arial" charset="0"/>
              </a:rPr>
              <a:t>   13--                             2                                              31,    3</a:t>
            </a:r>
          </a:p>
          <a:p>
            <a:pPr>
              <a:lnSpc>
                <a:spcPct val="70000"/>
              </a:lnSpc>
              <a:spcBef>
                <a:spcPts val="1000"/>
              </a:spcBef>
            </a:pPr>
            <a:r>
              <a:rPr lang="en-US" sz="2100" dirty="0">
                <a:latin typeface="Arial" charset="0"/>
              </a:rPr>
              <a:t>   14--                             1                                              15</a:t>
            </a:r>
          </a:p>
          <a:p>
            <a:pPr>
              <a:lnSpc>
                <a:spcPct val="70000"/>
              </a:lnSpc>
              <a:spcBef>
                <a:spcPts val="1000"/>
              </a:spcBef>
            </a:pPr>
            <a:r>
              <a:rPr lang="en-US" sz="2100" dirty="0">
                <a:latin typeface="Arial" charset="0"/>
              </a:rPr>
              <a:t>   15--                 	  2                                              14,   6</a:t>
            </a:r>
          </a:p>
          <a:p>
            <a:pPr>
              <a:lnSpc>
                <a:spcPct val="70000"/>
              </a:lnSpc>
              <a:spcBef>
                <a:spcPts val="800"/>
              </a:spcBef>
            </a:pPr>
            <a:r>
              <a:rPr lang="en-US" sz="2100" dirty="0">
                <a:latin typeface="Arial" charset="0"/>
              </a:rPr>
              <a:t>   16--		              4        			             14,  20</a:t>
            </a:r>
            <a:r>
              <a:rPr lang="en-US" sz="2100" b="1" dirty="0">
                <a:latin typeface="Arial" charset="0"/>
              </a:rPr>
              <a:t>,  7</a:t>
            </a:r>
            <a:r>
              <a:rPr lang="en-US" sz="2100" dirty="0">
                <a:latin typeface="Arial" charset="0"/>
              </a:rPr>
              <a:t>,  4</a:t>
            </a:r>
          </a:p>
          <a:p>
            <a:pPr>
              <a:spcBef>
                <a:spcPts val="800"/>
              </a:spcBef>
            </a:pPr>
            <a:endParaRPr lang="en-US" dirty="0">
              <a:solidFill>
                <a:srgbClr val="FFC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25867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2"/>
          <p:cNvSpPr txBox="1">
            <a:spLocks noChangeArrowheads="1"/>
          </p:cNvSpPr>
          <p:nvPr/>
        </p:nvSpPr>
        <p:spPr bwMode="auto">
          <a:xfrm rot="-5400000">
            <a:off x="-351632" y="2863332"/>
            <a:ext cx="243840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800" dirty="0">
                <a:latin typeface="Arial" charset="0"/>
              </a:rPr>
              <a:t>% of Grp Encounters</a:t>
            </a:r>
            <a:endParaRPr lang="en-US" alt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1143000" y="685800"/>
            <a:ext cx="8602663" cy="5526088"/>
            <a:chOff x="1143000" y="685800"/>
            <a:chExt cx="8602663" cy="5526088"/>
          </a:xfrm>
        </p:grpSpPr>
        <p:pic>
          <p:nvPicPr>
            <p:cNvPr id="18435" name="Picture 3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143000" y="685800"/>
              <a:ext cx="8602663" cy="55260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" name="Rectangle 1"/>
            <p:cNvSpPr/>
            <p:nvPr/>
          </p:nvSpPr>
          <p:spPr bwMode="auto">
            <a:xfrm>
              <a:off x="8743950" y="957263"/>
              <a:ext cx="728663" cy="300037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12700" cap="sq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angkoko02j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287000" cy="6865708"/>
          </a:xfrm>
          <a:prstGeom prst="rect">
            <a:avLst/>
          </a:prstGeom>
        </p:spPr>
      </p:pic>
      <p:sp>
        <p:nvSpPr>
          <p:cNvPr id="5122" name="Rectangle 4098"/>
          <p:cNvSpPr>
            <a:spLocks noGrp="1" noChangeArrowheads="1"/>
          </p:cNvSpPr>
          <p:nvPr>
            <p:ph type="title"/>
          </p:nvPr>
        </p:nvSpPr>
        <p:spPr>
          <a:xfrm>
            <a:off x="986969" y="493485"/>
            <a:ext cx="8489950" cy="1491343"/>
          </a:xfrm>
          <a:solidFill>
            <a:schemeClr val="bg2">
              <a:lumMod val="65000"/>
              <a:lumOff val="35000"/>
            </a:schemeClr>
          </a:solidFill>
        </p:spPr>
        <p:txBody>
          <a:bodyPr/>
          <a:lstStyle/>
          <a:p>
            <a:r>
              <a:rPr lang="en-US" sz="4800" b="1" dirty="0">
                <a:solidFill>
                  <a:srgbClr val="FFC000"/>
                </a:solidFill>
                <a:effectLst>
                  <a:outerShdw dist="50800" dir="2700000" algn="tl" rotWithShape="0">
                    <a:schemeClr val="bg2">
                      <a:alpha val="40000"/>
                    </a:schemeClr>
                  </a:outerShdw>
                </a:effectLst>
              </a:rPr>
              <a:t>Population Survey Methods</a:t>
            </a:r>
            <a:br>
              <a:rPr lang="en-US" sz="1400" b="1" dirty="0">
                <a:solidFill>
                  <a:srgbClr val="FFC000"/>
                </a:solidFill>
                <a:effectLst>
                  <a:outerShdw dist="50800" dir="2700000" algn="tl" rotWithShape="0">
                    <a:schemeClr val="bg2">
                      <a:alpha val="40000"/>
                    </a:schemeClr>
                  </a:outerShdw>
                </a:effectLst>
              </a:rPr>
            </a:br>
            <a:br>
              <a:rPr lang="en-US" sz="1000" b="1" dirty="0">
                <a:solidFill>
                  <a:srgbClr val="FFC000"/>
                </a:solidFill>
                <a:effectLst>
                  <a:outerShdw dist="50800" dir="2700000" algn="tl" rotWithShape="0">
                    <a:schemeClr val="bg2">
                      <a:alpha val="40000"/>
                    </a:schemeClr>
                  </a:outerShdw>
                </a:effectLst>
              </a:rPr>
            </a:br>
            <a:r>
              <a:rPr lang="en-US" sz="4400" b="1" dirty="0">
                <a:solidFill>
                  <a:srgbClr val="FFC000"/>
                </a:solidFill>
                <a:effectLst>
                  <a:outerShdw dist="50800" dir="2700000" algn="tl" rotWithShape="0">
                    <a:schemeClr val="bg2">
                      <a:alpha val="40000"/>
                    </a:schemeClr>
                  </a:outerShdw>
                </a:effectLst>
              </a:rPr>
              <a:t> - Line Transect Sampling -</a:t>
            </a:r>
          </a:p>
        </p:txBody>
      </p:sp>
      <p:sp>
        <p:nvSpPr>
          <p:cNvPr id="5123" name="Text Box 4099"/>
          <p:cNvSpPr txBox="1">
            <a:spLocks noChangeArrowheads="1"/>
          </p:cNvSpPr>
          <p:nvPr/>
        </p:nvSpPr>
        <p:spPr bwMode="auto">
          <a:xfrm>
            <a:off x="362853" y="5178155"/>
            <a:ext cx="9622972" cy="1477328"/>
          </a:xfrm>
          <a:prstGeom prst="rect">
            <a:avLst/>
          </a:prstGeom>
          <a:solidFill>
            <a:schemeClr val="bg2">
              <a:lumMod val="65000"/>
              <a:lumOff val="35000"/>
            </a:schemeClr>
          </a:solidFill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charset="0"/>
              </a:rPr>
              <a:t>Line transect sampling is a method used to </a:t>
            </a:r>
          </a:p>
          <a:p>
            <a:pPr algn="ctr">
              <a:spcBef>
                <a:spcPct val="50000"/>
              </a:spcBef>
            </a:pPr>
            <a:r>
              <a:rPr lang="en-US" sz="36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charset="0"/>
              </a:rPr>
              <a:t>generate an estimate of </a:t>
            </a:r>
            <a:r>
              <a:rPr lang="en-US" sz="3600" b="1" u="sng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charset="0"/>
              </a:rPr>
              <a:t>Population Density</a:t>
            </a:r>
            <a:endParaRPr lang="en-US" sz="3600" b="1" u="sng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5124" name="Rectangle 4101"/>
          <p:cNvSpPr>
            <a:spLocks noChangeArrowheads="1"/>
          </p:cNvSpPr>
          <p:nvPr/>
        </p:nvSpPr>
        <p:spPr bwMode="auto">
          <a:xfrm>
            <a:off x="8866645" y="139021"/>
            <a:ext cx="1345240" cy="369332"/>
          </a:xfrm>
          <a:prstGeom prst="rect">
            <a:avLst/>
          </a:prstGeom>
          <a:solidFill>
            <a:schemeClr val="tx1">
              <a:lumMod val="65000"/>
            </a:schemeClr>
          </a:solidFill>
          <a:ln w="12700" cap="sq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r>
              <a:rPr lang="en-US" sz="18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©</a:t>
            </a:r>
            <a:r>
              <a:rPr lang="en-US" sz="18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 R. KYES</a:t>
            </a:r>
            <a:endParaRPr lang="en-US" sz="1800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051"/>
          <p:cNvSpPr>
            <a:spLocks noChangeArrowheads="1"/>
          </p:cNvSpPr>
          <p:nvPr/>
        </p:nvSpPr>
        <p:spPr bwMode="auto">
          <a:xfrm>
            <a:off x="1219200" y="838200"/>
            <a:ext cx="1219200" cy="4343400"/>
          </a:xfrm>
          <a:prstGeom prst="rect">
            <a:avLst/>
          </a:prstGeom>
          <a:solidFill>
            <a:schemeClr val="tx1"/>
          </a:solidFill>
          <a:ln w="12700">
            <a:solidFill>
              <a:schemeClr val="bg2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algn="ctr"/>
            <a:endParaRPr lang="en-US" dirty="0"/>
          </a:p>
        </p:txBody>
      </p:sp>
      <p:sp>
        <p:nvSpPr>
          <p:cNvPr id="7171" name="Line 2050"/>
          <p:cNvSpPr>
            <a:spLocks noChangeShapeType="1"/>
          </p:cNvSpPr>
          <p:nvPr/>
        </p:nvSpPr>
        <p:spPr bwMode="auto">
          <a:xfrm>
            <a:off x="1828800" y="838200"/>
            <a:ext cx="0" cy="4343400"/>
          </a:xfrm>
          <a:prstGeom prst="line">
            <a:avLst/>
          </a:prstGeom>
          <a:noFill/>
          <a:ln w="254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7178" name="Line 2060"/>
          <p:cNvSpPr>
            <a:spLocks noChangeShapeType="1"/>
          </p:cNvSpPr>
          <p:nvPr/>
        </p:nvSpPr>
        <p:spPr bwMode="auto">
          <a:xfrm>
            <a:off x="1905000" y="5334000"/>
            <a:ext cx="533400" cy="0"/>
          </a:xfrm>
          <a:prstGeom prst="line">
            <a:avLst/>
          </a:prstGeom>
          <a:noFill/>
          <a:ln w="25400" cap="sq">
            <a:solidFill>
              <a:srgbClr val="FFCC00"/>
            </a:solidFill>
            <a:round/>
            <a:headEnd type="none" w="sm" len="sm"/>
            <a:tailEnd type="triangle" w="sm" len="sm"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7179" name="Line 2061"/>
          <p:cNvSpPr>
            <a:spLocks noChangeShapeType="1"/>
          </p:cNvSpPr>
          <p:nvPr/>
        </p:nvSpPr>
        <p:spPr bwMode="auto">
          <a:xfrm flipH="1">
            <a:off x="1219200" y="5334000"/>
            <a:ext cx="533400" cy="0"/>
          </a:xfrm>
          <a:prstGeom prst="line">
            <a:avLst/>
          </a:prstGeom>
          <a:noFill/>
          <a:ln w="25400" cap="sq">
            <a:solidFill>
              <a:srgbClr val="FFCC00"/>
            </a:solidFill>
            <a:round/>
            <a:headEnd type="none" w="sm" len="sm"/>
            <a:tailEnd type="triangle" w="sm" len="sm"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7180" name="Text Box 2062"/>
          <p:cNvSpPr txBox="1">
            <a:spLocks noChangeArrowheads="1"/>
          </p:cNvSpPr>
          <p:nvPr/>
        </p:nvSpPr>
        <p:spPr bwMode="auto">
          <a:xfrm>
            <a:off x="1828800" y="5410200"/>
            <a:ext cx="1219200" cy="48895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600" dirty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50m</a:t>
            </a:r>
            <a:r>
              <a:rPr lang="en-US" sz="2600" dirty="0">
                <a:solidFill>
                  <a:srgbClr val="FFC000"/>
                </a:solidFill>
              </a:rPr>
              <a:t>=</a:t>
            </a:r>
            <a:r>
              <a:rPr lang="en-US" dirty="0">
                <a:solidFill>
                  <a:srgbClr val="FFC000"/>
                </a:solidFill>
              </a:rPr>
              <a:t> </a:t>
            </a:r>
          </a:p>
        </p:txBody>
      </p:sp>
      <p:sp>
        <p:nvSpPr>
          <p:cNvPr id="7181" name="Rectangle 2063"/>
          <p:cNvSpPr>
            <a:spLocks noChangeArrowheads="1"/>
          </p:cNvSpPr>
          <p:nvPr/>
        </p:nvSpPr>
        <p:spPr bwMode="auto">
          <a:xfrm>
            <a:off x="1066800" y="5410200"/>
            <a:ext cx="833883" cy="49244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en-US" sz="2600" dirty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50m</a:t>
            </a:r>
            <a:endParaRPr lang="en-US" dirty="0">
              <a:solidFill>
                <a:srgbClr val="FFC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183" name="Text Box 2065"/>
          <p:cNvSpPr txBox="1">
            <a:spLocks noChangeArrowheads="1"/>
          </p:cNvSpPr>
          <p:nvPr/>
        </p:nvSpPr>
        <p:spPr bwMode="auto">
          <a:xfrm>
            <a:off x="984250" y="6019800"/>
            <a:ext cx="4386036" cy="49244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600" b="1" u="sng" dirty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Strip width</a:t>
            </a:r>
            <a:r>
              <a:rPr lang="en-US" sz="2600" dirty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=100m (0.1 km)</a:t>
            </a:r>
            <a:endParaRPr lang="en-US" dirty="0">
              <a:solidFill>
                <a:srgbClr val="FFC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184" name="Text Box 2066"/>
          <p:cNvSpPr txBox="1">
            <a:spLocks noChangeArrowheads="1"/>
          </p:cNvSpPr>
          <p:nvPr/>
        </p:nvSpPr>
        <p:spPr bwMode="auto">
          <a:xfrm>
            <a:off x="2768600" y="2362200"/>
            <a:ext cx="3962400" cy="503238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700" b="1" u="sng" dirty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Transect length</a:t>
            </a:r>
            <a:r>
              <a:rPr lang="en-US" sz="2700" dirty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=3.2 km</a:t>
            </a:r>
            <a:endParaRPr lang="en-US" dirty="0">
              <a:solidFill>
                <a:srgbClr val="FFC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185" name="Text Box 2067"/>
          <p:cNvSpPr txBox="1">
            <a:spLocks noChangeArrowheads="1"/>
          </p:cNvSpPr>
          <p:nvPr/>
        </p:nvSpPr>
        <p:spPr bwMode="auto">
          <a:xfrm>
            <a:off x="3352800" y="330369"/>
            <a:ext cx="6714067" cy="52322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u="sng" dirty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Sample Area</a:t>
            </a:r>
            <a:r>
              <a:rPr lang="en-US" sz="2800" b="1" dirty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700" dirty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= 3.2km x 0.1km= 0.32 km</a:t>
            </a:r>
            <a:r>
              <a:rPr lang="en-US" sz="2700" baseline="30000" dirty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2</a:t>
            </a:r>
            <a:endParaRPr lang="en-US" dirty="0">
              <a:solidFill>
                <a:srgbClr val="FFC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186" name="Text Box 2068"/>
          <p:cNvSpPr txBox="1">
            <a:spLocks noChangeArrowheads="1"/>
          </p:cNvSpPr>
          <p:nvPr/>
        </p:nvSpPr>
        <p:spPr bwMode="auto">
          <a:xfrm>
            <a:off x="2743200" y="5410200"/>
            <a:ext cx="6248400" cy="48895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600" dirty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Detection distance</a:t>
            </a:r>
            <a:endParaRPr lang="en-US" dirty="0">
              <a:solidFill>
                <a:srgbClr val="FFC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2" cstate="print"/>
          <a:srcRect l="63351" t="33439" r="23809" b="34815"/>
          <a:stretch>
            <a:fillRect/>
          </a:stretch>
        </p:blipFill>
        <p:spPr>
          <a:xfrm>
            <a:off x="1661892" y="2875076"/>
            <a:ext cx="325797" cy="537029"/>
          </a:xfrm>
          <a:prstGeom prst="rect">
            <a:avLst/>
          </a:prstGeom>
          <a:noFill/>
        </p:spPr>
      </p:pic>
      <p:pic>
        <p:nvPicPr>
          <p:cNvPr id="20" name="Picture 4"/>
          <p:cNvPicPr>
            <a:picLocks noChangeAspect="1" noChangeArrowheads="1"/>
          </p:cNvPicPr>
          <p:nvPr/>
        </p:nvPicPr>
        <p:blipFill>
          <a:blip r:embed="rId2" cstate="print"/>
          <a:srcRect l="63351" t="33439" r="23809" b="34815"/>
          <a:stretch>
            <a:fillRect/>
          </a:stretch>
        </p:blipFill>
        <p:spPr>
          <a:xfrm>
            <a:off x="2029594" y="1003300"/>
            <a:ext cx="325797" cy="537029"/>
          </a:xfrm>
          <a:prstGeom prst="rect">
            <a:avLst/>
          </a:prstGeom>
          <a:noFill/>
        </p:spPr>
      </p:pic>
      <p:pic>
        <p:nvPicPr>
          <p:cNvPr id="22" name="Picture 4"/>
          <p:cNvPicPr>
            <a:picLocks noChangeAspect="1" noChangeArrowheads="1"/>
          </p:cNvPicPr>
          <p:nvPr/>
        </p:nvPicPr>
        <p:blipFill>
          <a:blip r:embed="rId2" cstate="print"/>
          <a:srcRect l="63351" t="33439" r="23809" b="34815"/>
          <a:stretch>
            <a:fillRect/>
          </a:stretch>
        </p:blipFill>
        <p:spPr>
          <a:xfrm>
            <a:off x="1378206" y="4391477"/>
            <a:ext cx="325797" cy="537029"/>
          </a:xfrm>
          <a:prstGeom prst="rect">
            <a:avLst/>
          </a:prstGeom>
          <a:noFill/>
        </p:spPr>
      </p:pic>
      <p:pic>
        <p:nvPicPr>
          <p:cNvPr id="23" name="Picture 4"/>
          <p:cNvPicPr>
            <a:picLocks noChangeAspect="1" noChangeArrowheads="1"/>
          </p:cNvPicPr>
          <p:nvPr/>
        </p:nvPicPr>
        <p:blipFill>
          <a:blip r:embed="rId2" cstate="print"/>
          <a:srcRect l="63351" t="33439" r="23809" b="34815"/>
          <a:stretch>
            <a:fillRect/>
          </a:stretch>
        </p:blipFill>
        <p:spPr>
          <a:xfrm>
            <a:off x="394248" y="1834923"/>
            <a:ext cx="325797" cy="5370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24" name="Picture 4"/>
          <p:cNvPicPr>
            <a:picLocks noChangeAspect="1" noChangeArrowheads="1"/>
          </p:cNvPicPr>
          <p:nvPr/>
        </p:nvPicPr>
        <p:blipFill>
          <a:blip r:embed="rId2" cstate="print"/>
          <a:srcRect l="63351" t="33439" r="23809" b="34815"/>
          <a:stretch>
            <a:fillRect/>
          </a:stretch>
        </p:blipFill>
        <p:spPr>
          <a:xfrm>
            <a:off x="3618526" y="3670298"/>
            <a:ext cx="325797" cy="5370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781013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2"/>
          <p:cNvSpPr txBox="1">
            <a:spLocks noChangeArrowheads="1"/>
          </p:cNvSpPr>
          <p:nvPr/>
        </p:nvSpPr>
        <p:spPr bwMode="auto">
          <a:xfrm>
            <a:off x="109544" y="53069"/>
            <a:ext cx="10177456" cy="691471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en-US" dirty="0">
                <a:solidFill>
                  <a:srgbClr val="FFC000"/>
                </a:solidFill>
                <a:latin typeface="Arial" charset="0"/>
              </a:rPr>
              <a:t>Survey Schedule - **</a:t>
            </a:r>
            <a:r>
              <a:rPr lang="en-US" b="1" dirty="0">
                <a:solidFill>
                  <a:srgbClr val="FFC000"/>
                </a:solidFill>
                <a:latin typeface="Arial" charset="0"/>
              </a:rPr>
              <a:t>Example** </a:t>
            </a:r>
            <a:r>
              <a:rPr lang="en-US" sz="1800" b="1" dirty="0">
                <a:solidFill>
                  <a:srgbClr val="FFC000"/>
                </a:solidFill>
                <a:latin typeface="Arial" charset="0"/>
              </a:rPr>
              <a:t>(based on May 2010 data) </a:t>
            </a:r>
            <a:endParaRPr lang="en-US" dirty="0">
              <a:solidFill>
                <a:srgbClr val="FFC000"/>
              </a:solidFill>
            </a:endParaRPr>
          </a:p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en-US" sz="2200" u="sng" dirty="0">
                <a:latin typeface="Arial" charset="0"/>
              </a:rPr>
              <a:t>Day(Sample)</a:t>
            </a:r>
            <a:r>
              <a:rPr lang="en-US" sz="2200" dirty="0">
                <a:latin typeface="Arial" charset="0"/>
              </a:rPr>
              <a:t>		</a:t>
            </a:r>
            <a:r>
              <a:rPr lang="en-US" sz="2200" u="sng" dirty="0">
                <a:latin typeface="Arial" charset="0"/>
              </a:rPr>
              <a:t># Groups</a:t>
            </a:r>
            <a:r>
              <a:rPr lang="en-US" sz="2200" dirty="0">
                <a:latin typeface="Arial" charset="0"/>
              </a:rPr>
              <a:t> 		</a:t>
            </a:r>
            <a:r>
              <a:rPr lang="en-US" sz="2200" u="sng" dirty="0">
                <a:latin typeface="Arial" charset="0"/>
              </a:rPr>
              <a:t>No. of  Animals in Group</a:t>
            </a:r>
            <a:endParaRPr lang="en-US" sz="2200" dirty="0">
              <a:latin typeface="Arial" charset="0"/>
            </a:endParaRPr>
          </a:p>
          <a:p>
            <a:pPr>
              <a:lnSpc>
                <a:spcPct val="70000"/>
              </a:lnSpc>
              <a:spcBef>
                <a:spcPts val="1000"/>
              </a:spcBef>
            </a:pPr>
            <a:r>
              <a:rPr lang="en-US" sz="2100" dirty="0"/>
              <a:t>     </a:t>
            </a:r>
            <a:r>
              <a:rPr lang="en-US" sz="2100" dirty="0">
                <a:latin typeface="Arial" charset="0"/>
              </a:rPr>
              <a:t>1--			  1				  7</a:t>
            </a:r>
          </a:p>
          <a:p>
            <a:pPr>
              <a:lnSpc>
                <a:spcPct val="70000"/>
              </a:lnSpc>
              <a:spcBef>
                <a:spcPts val="1000"/>
              </a:spcBef>
            </a:pPr>
            <a:r>
              <a:rPr lang="en-US" sz="2100" dirty="0">
                <a:latin typeface="Arial" charset="0"/>
              </a:rPr>
              <a:t>     2--			  1				12</a:t>
            </a:r>
          </a:p>
          <a:p>
            <a:pPr>
              <a:lnSpc>
                <a:spcPct val="70000"/>
              </a:lnSpc>
              <a:spcBef>
                <a:spcPts val="1000"/>
              </a:spcBef>
            </a:pPr>
            <a:r>
              <a:rPr lang="en-US" sz="2100" dirty="0">
                <a:latin typeface="Arial" charset="0"/>
              </a:rPr>
              <a:t>     3--			  1				13</a:t>
            </a:r>
          </a:p>
          <a:p>
            <a:pPr>
              <a:lnSpc>
                <a:spcPct val="70000"/>
              </a:lnSpc>
              <a:spcBef>
                <a:spcPts val="1000"/>
              </a:spcBef>
            </a:pPr>
            <a:r>
              <a:rPr lang="en-US" sz="2100" dirty="0">
                <a:latin typeface="Arial" charset="0"/>
              </a:rPr>
              <a:t>     4--			  2				  5,    4 </a:t>
            </a:r>
          </a:p>
          <a:p>
            <a:pPr>
              <a:lnSpc>
                <a:spcPct val="70000"/>
              </a:lnSpc>
              <a:spcBef>
                <a:spcPts val="1000"/>
              </a:spcBef>
            </a:pPr>
            <a:r>
              <a:rPr lang="en-US" sz="2100" dirty="0">
                <a:latin typeface="Arial" charset="0"/>
              </a:rPr>
              <a:t>     5--			  2				  6,  15</a:t>
            </a:r>
          </a:p>
          <a:p>
            <a:pPr>
              <a:lnSpc>
                <a:spcPct val="70000"/>
              </a:lnSpc>
              <a:spcBef>
                <a:spcPts val="1000"/>
              </a:spcBef>
            </a:pPr>
            <a:r>
              <a:rPr lang="en-US" sz="2100" dirty="0">
                <a:latin typeface="Arial" charset="0"/>
              </a:rPr>
              <a:t>     6--			  1				  3</a:t>
            </a:r>
          </a:p>
          <a:p>
            <a:pPr>
              <a:lnSpc>
                <a:spcPct val="70000"/>
              </a:lnSpc>
              <a:spcBef>
                <a:spcPts val="1000"/>
              </a:spcBef>
            </a:pPr>
            <a:r>
              <a:rPr lang="en-US" sz="2100" dirty="0">
                <a:latin typeface="Arial" charset="0"/>
              </a:rPr>
              <a:t>     7--			  2				  9,    5</a:t>
            </a:r>
          </a:p>
          <a:p>
            <a:pPr>
              <a:lnSpc>
                <a:spcPct val="70000"/>
              </a:lnSpc>
              <a:spcBef>
                <a:spcPts val="1000"/>
              </a:spcBef>
            </a:pPr>
            <a:r>
              <a:rPr lang="en-US" sz="2100" dirty="0">
                <a:latin typeface="Arial" charset="0"/>
              </a:rPr>
              <a:t>     8--			  2				  6,    7</a:t>
            </a:r>
          </a:p>
          <a:p>
            <a:pPr>
              <a:lnSpc>
                <a:spcPct val="70000"/>
              </a:lnSpc>
              <a:spcBef>
                <a:spcPts val="1000"/>
              </a:spcBef>
            </a:pPr>
            <a:r>
              <a:rPr lang="en-US" sz="2100" dirty="0">
                <a:latin typeface="Arial" charset="0"/>
              </a:rPr>
              <a:t>     9--			  2				14,  26</a:t>
            </a:r>
          </a:p>
          <a:p>
            <a:pPr>
              <a:lnSpc>
                <a:spcPct val="70000"/>
              </a:lnSpc>
              <a:spcBef>
                <a:spcPts val="1000"/>
              </a:spcBef>
            </a:pPr>
            <a:r>
              <a:rPr lang="en-US" sz="2100" dirty="0">
                <a:latin typeface="Arial" charset="0"/>
              </a:rPr>
              <a:t>   10--  			  1				27</a:t>
            </a:r>
          </a:p>
          <a:p>
            <a:pPr>
              <a:lnSpc>
                <a:spcPct val="70000"/>
              </a:lnSpc>
              <a:spcBef>
                <a:spcPts val="1000"/>
              </a:spcBef>
            </a:pPr>
            <a:r>
              <a:rPr lang="en-US" sz="2100" dirty="0">
                <a:latin typeface="Arial" charset="0"/>
              </a:rPr>
              <a:t>   11--			  2				  5,  62</a:t>
            </a:r>
          </a:p>
          <a:p>
            <a:pPr>
              <a:lnSpc>
                <a:spcPct val="70000"/>
              </a:lnSpc>
              <a:spcBef>
                <a:spcPts val="1000"/>
              </a:spcBef>
            </a:pPr>
            <a:r>
              <a:rPr lang="en-US" sz="2100" dirty="0">
                <a:latin typeface="Arial" charset="0"/>
              </a:rPr>
              <a:t>   12--			  1				  6</a:t>
            </a:r>
          </a:p>
          <a:p>
            <a:pPr>
              <a:lnSpc>
                <a:spcPct val="70000"/>
              </a:lnSpc>
              <a:spcBef>
                <a:spcPts val="1000"/>
              </a:spcBef>
            </a:pPr>
            <a:r>
              <a:rPr lang="en-US" sz="2100" dirty="0">
                <a:latin typeface="Arial" charset="0"/>
              </a:rPr>
              <a:t>   13--                             2                                              31,    3</a:t>
            </a:r>
          </a:p>
          <a:p>
            <a:pPr>
              <a:lnSpc>
                <a:spcPct val="70000"/>
              </a:lnSpc>
              <a:spcBef>
                <a:spcPts val="1000"/>
              </a:spcBef>
            </a:pPr>
            <a:r>
              <a:rPr lang="en-US" sz="2100" dirty="0">
                <a:latin typeface="Arial" charset="0"/>
              </a:rPr>
              <a:t>   14--                             1                                              15</a:t>
            </a:r>
          </a:p>
          <a:p>
            <a:pPr>
              <a:lnSpc>
                <a:spcPct val="70000"/>
              </a:lnSpc>
              <a:spcBef>
                <a:spcPts val="1000"/>
              </a:spcBef>
            </a:pPr>
            <a:r>
              <a:rPr lang="en-US" sz="2100" dirty="0">
                <a:latin typeface="Arial" charset="0"/>
              </a:rPr>
              <a:t>   15--                 	  2                                              14,   6</a:t>
            </a:r>
          </a:p>
          <a:p>
            <a:pPr>
              <a:lnSpc>
                <a:spcPct val="70000"/>
              </a:lnSpc>
              <a:spcBef>
                <a:spcPts val="800"/>
              </a:spcBef>
            </a:pPr>
            <a:r>
              <a:rPr lang="en-US" sz="2100" dirty="0">
                <a:latin typeface="Arial" charset="0"/>
              </a:rPr>
              <a:t>   16--		              4        			             14,  20</a:t>
            </a:r>
            <a:r>
              <a:rPr lang="en-US" sz="2100" b="1" dirty="0">
                <a:latin typeface="Arial" charset="0"/>
              </a:rPr>
              <a:t>,  7</a:t>
            </a:r>
            <a:r>
              <a:rPr lang="en-US" sz="2100" dirty="0">
                <a:latin typeface="Arial" charset="0"/>
              </a:rPr>
              <a:t>,  4</a:t>
            </a:r>
          </a:p>
          <a:p>
            <a:pPr>
              <a:spcBef>
                <a:spcPts val="800"/>
              </a:spcBef>
            </a:pPr>
            <a:endParaRPr lang="en-US" dirty="0">
              <a:solidFill>
                <a:srgbClr val="FFC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060857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2"/>
          <p:cNvSpPr txBox="1">
            <a:spLocks noChangeArrowheads="1"/>
          </p:cNvSpPr>
          <p:nvPr/>
        </p:nvSpPr>
        <p:spPr bwMode="auto">
          <a:xfrm>
            <a:off x="109544" y="53069"/>
            <a:ext cx="10177456" cy="691471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en-US" dirty="0">
                <a:solidFill>
                  <a:srgbClr val="FFC000"/>
                </a:solidFill>
                <a:latin typeface="Arial" charset="0"/>
              </a:rPr>
              <a:t>Survey Schedule - **</a:t>
            </a:r>
            <a:r>
              <a:rPr lang="en-US" b="1" dirty="0">
                <a:solidFill>
                  <a:srgbClr val="FFC000"/>
                </a:solidFill>
                <a:latin typeface="Arial" charset="0"/>
              </a:rPr>
              <a:t>Example** </a:t>
            </a:r>
            <a:r>
              <a:rPr lang="en-US" sz="1800" b="1" dirty="0">
                <a:solidFill>
                  <a:srgbClr val="FFC000"/>
                </a:solidFill>
                <a:latin typeface="Arial" charset="0"/>
              </a:rPr>
              <a:t>(based on May 2010 data)  </a:t>
            </a:r>
            <a:r>
              <a:rPr lang="en-US" sz="1800" b="1" dirty="0">
                <a:solidFill>
                  <a:srgbClr val="FF0000"/>
                </a:solidFill>
                <a:latin typeface="Arial" charset="0"/>
              </a:rPr>
              <a:t>&gt;</a:t>
            </a:r>
            <a:r>
              <a:rPr lang="en-US" sz="1800" b="1" i="1" dirty="0">
                <a:solidFill>
                  <a:srgbClr val="FF0000"/>
                </a:solidFill>
                <a:latin typeface="Arial" charset="0"/>
              </a:rPr>
              <a:t>50m detection distance</a:t>
            </a:r>
            <a:r>
              <a:rPr lang="en-US" sz="1800" b="1" dirty="0">
                <a:solidFill>
                  <a:srgbClr val="FF0000"/>
                </a:solidFill>
                <a:latin typeface="Arial" charset="0"/>
              </a:rPr>
              <a:t>  </a:t>
            </a:r>
            <a:endParaRPr lang="en-US" dirty="0">
              <a:solidFill>
                <a:srgbClr val="FF0000"/>
              </a:solidFill>
            </a:endParaRPr>
          </a:p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en-US" sz="2200" u="sng" dirty="0">
                <a:latin typeface="Arial" charset="0"/>
              </a:rPr>
              <a:t>Day(Sample)</a:t>
            </a:r>
            <a:r>
              <a:rPr lang="en-US" sz="2200" dirty="0">
                <a:latin typeface="Arial" charset="0"/>
              </a:rPr>
              <a:t>		</a:t>
            </a:r>
            <a:r>
              <a:rPr lang="en-US" sz="2200" u="sng" dirty="0">
                <a:latin typeface="Arial" charset="0"/>
              </a:rPr>
              <a:t># Groups</a:t>
            </a:r>
            <a:r>
              <a:rPr lang="en-US" sz="2200" dirty="0">
                <a:latin typeface="Arial" charset="0"/>
              </a:rPr>
              <a:t> 		</a:t>
            </a:r>
            <a:r>
              <a:rPr lang="en-US" sz="2200" u="sng" dirty="0">
                <a:latin typeface="Arial" charset="0"/>
              </a:rPr>
              <a:t>No. of  Animals in Group</a:t>
            </a:r>
            <a:endParaRPr lang="en-US" sz="2200" dirty="0">
              <a:latin typeface="Arial" charset="0"/>
            </a:endParaRPr>
          </a:p>
          <a:p>
            <a:pPr>
              <a:lnSpc>
                <a:spcPct val="70000"/>
              </a:lnSpc>
              <a:spcBef>
                <a:spcPts val="1000"/>
              </a:spcBef>
            </a:pPr>
            <a:r>
              <a:rPr lang="en-US" sz="2100" dirty="0"/>
              <a:t>     </a:t>
            </a:r>
            <a:r>
              <a:rPr lang="en-US" sz="2100" dirty="0">
                <a:latin typeface="Arial" charset="0"/>
              </a:rPr>
              <a:t>1--			  1				  7</a:t>
            </a:r>
          </a:p>
          <a:p>
            <a:pPr>
              <a:lnSpc>
                <a:spcPct val="70000"/>
              </a:lnSpc>
              <a:spcBef>
                <a:spcPts val="1000"/>
              </a:spcBef>
            </a:pPr>
            <a:r>
              <a:rPr lang="en-US" sz="2100" dirty="0">
                <a:latin typeface="Arial" charset="0"/>
              </a:rPr>
              <a:t>     2--			  1				12</a:t>
            </a:r>
          </a:p>
          <a:p>
            <a:pPr>
              <a:lnSpc>
                <a:spcPct val="70000"/>
              </a:lnSpc>
              <a:spcBef>
                <a:spcPts val="1000"/>
              </a:spcBef>
            </a:pPr>
            <a:r>
              <a:rPr lang="en-US" sz="2100" dirty="0">
                <a:latin typeface="Arial" charset="0"/>
              </a:rPr>
              <a:t>     3--			  1				13</a:t>
            </a:r>
          </a:p>
          <a:p>
            <a:pPr>
              <a:lnSpc>
                <a:spcPct val="70000"/>
              </a:lnSpc>
              <a:spcBef>
                <a:spcPts val="1000"/>
              </a:spcBef>
            </a:pPr>
            <a:r>
              <a:rPr lang="en-US" sz="2100" dirty="0">
                <a:latin typeface="Arial" charset="0"/>
              </a:rPr>
              <a:t>     4--			  2				  5,    </a:t>
            </a:r>
            <a:r>
              <a:rPr lang="en-US" sz="2100" dirty="0">
                <a:solidFill>
                  <a:srgbClr val="FF0000"/>
                </a:solidFill>
                <a:latin typeface="Arial" charset="0"/>
              </a:rPr>
              <a:t>4</a:t>
            </a:r>
            <a:r>
              <a:rPr lang="en-US" sz="2100" dirty="0">
                <a:latin typeface="Arial" charset="0"/>
              </a:rPr>
              <a:t> </a:t>
            </a:r>
          </a:p>
          <a:p>
            <a:pPr>
              <a:lnSpc>
                <a:spcPct val="70000"/>
              </a:lnSpc>
              <a:spcBef>
                <a:spcPts val="1000"/>
              </a:spcBef>
            </a:pPr>
            <a:r>
              <a:rPr lang="en-US" sz="2100" dirty="0">
                <a:latin typeface="Arial" charset="0"/>
              </a:rPr>
              <a:t>     5--			  2				  6,  15</a:t>
            </a:r>
          </a:p>
          <a:p>
            <a:pPr>
              <a:lnSpc>
                <a:spcPct val="70000"/>
              </a:lnSpc>
              <a:spcBef>
                <a:spcPts val="1000"/>
              </a:spcBef>
            </a:pPr>
            <a:r>
              <a:rPr lang="en-US" sz="2100" dirty="0">
                <a:latin typeface="Arial" charset="0"/>
              </a:rPr>
              <a:t>     6--			  1				</a:t>
            </a:r>
            <a:r>
              <a:rPr lang="en-US" sz="2100" dirty="0">
                <a:solidFill>
                  <a:srgbClr val="FF0000"/>
                </a:solidFill>
                <a:latin typeface="Arial" charset="0"/>
              </a:rPr>
              <a:t>  3</a:t>
            </a:r>
          </a:p>
          <a:p>
            <a:pPr>
              <a:lnSpc>
                <a:spcPct val="70000"/>
              </a:lnSpc>
              <a:spcBef>
                <a:spcPts val="1000"/>
              </a:spcBef>
            </a:pPr>
            <a:r>
              <a:rPr lang="en-US" sz="2100" dirty="0">
                <a:latin typeface="Arial" charset="0"/>
              </a:rPr>
              <a:t>     7--			  2				  9,    </a:t>
            </a:r>
            <a:r>
              <a:rPr lang="en-US" sz="2100" dirty="0">
                <a:solidFill>
                  <a:srgbClr val="FF0000"/>
                </a:solidFill>
                <a:latin typeface="Arial" charset="0"/>
              </a:rPr>
              <a:t>5</a:t>
            </a:r>
          </a:p>
          <a:p>
            <a:pPr>
              <a:lnSpc>
                <a:spcPct val="70000"/>
              </a:lnSpc>
              <a:spcBef>
                <a:spcPts val="1000"/>
              </a:spcBef>
            </a:pPr>
            <a:r>
              <a:rPr lang="en-US" sz="2100" dirty="0">
                <a:latin typeface="Arial" charset="0"/>
              </a:rPr>
              <a:t>     8--			  2				  6,    7</a:t>
            </a:r>
          </a:p>
          <a:p>
            <a:pPr>
              <a:lnSpc>
                <a:spcPct val="70000"/>
              </a:lnSpc>
              <a:spcBef>
                <a:spcPts val="1000"/>
              </a:spcBef>
            </a:pPr>
            <a:r>
              <a:rPr lang="en-US" sz="2100" dirty="0">
                <a:latin typeface="Arial" charset="0"/>
              </a:rPr>
              <a:t>     9--			  2				14,  26</a:t>
            </a:r>
          </a:p>
          <a:p>
            <a:pPr>
              <a:lnSpc>
                <a:spcPct val="70000"/>
              </a:lnSpc>
              <a:spcBef>
                <a:spcPts val="1000"/>
              </a:spcBef>
            </a:pPr>
            <a:r>
              <a:rPr lang="en-US" sz="2100" dirty="0">
                <a:latin typeface="Arial" charset="0"/>
              </a:rPr>
              <a:t>   10--  			  1				27</a:t>
            </a:r>
          </a:p>
          <a:p>
            <a:pPr>
              <a:lnSpc>
                <a:spcPct val="70000"/>
              </a:lnSpc>
              <a:spcBef>
                <a:spcPts val="1000"/>
              </a:spcBef>
            </a:pPr>
            <a:r>
              <a:rPr lang="en-US" sz="2100" dirty="0">
                <a:latin typeface="Arial" charset="0"/>
              </a:rPr>
              <a:t>   11--			  2				  5,  62</a:t>
            </a:r>
          </a:p>
          <a:p>
            <a:pPr>
              <a:lnSpc>
                <a:spcPct val="70000"/>
              </a:lnSpc>
              <a:spcBef>
                <a:spcPts val="1000"/>
              </a:spcBef>
            </a:pPr>
            <a:r>
              <a:rPr lang="en-US" sz="2100" dirty="0">
                <a:latin typeface="Arial" charset="0"/>
              </a:rPr>
              <a:t>   12--			  1				  6</a:t>
            </a:r>
          </a:p>
          <a:p>
            <a:pPr>
              <a:lnSpc>
                <a:spcPct val="70000"/>
              </a:lnSpc>
              <a:spcBef>
                <a:spcPts val="1000"/>
              </a:spcBef>
            </a:pPr>
            <a:r>
              <a:rPr lang="en-US" sz="2100" dirty="0">
                <a:latin typeface="Arial" charset="0"/>
              </a:rPr>
              <a:t>   13--                             2                                              31,    </a:t>
            </a:r>
            <a:r>
              <a:rPr lang="en-US" sz="2100" dirty="0">
                <a:solidFill>
                  <a:srgbClr val="FF0000"/>
                </a:solidFill>
                <a:latin typeface="Arial" charset="0"/>
              </a:rPr>
              <a:t>3</a:t>
            </a:r>
          </a:p>
          <a:p>
            <a:pPr>
              <a:lnSpc>
                <a:spcPct val="70000"/>
              </a:lnSpc>
              <a:spcBef>
                <a:spcPts val="1000"/>
              </a:spcBef>
            </a:pPr>
            <a:r>
              <a:rPr lang="en-US" sz="2100" dirty="0">
                <a:latin typeface="Arial" charset="0"/>
              </a:rPr>
              <a:t>   14--                             1                                              15</a:t>
            </a:r>
          </a:p>
          <a:p>
            <a:pPr>
              <a:lnSpc>
                <a:spcPct val="70000"/>
              </a:lnSpc>
              <a:spcBef>
                <a:spcPts val="1000"/>
              </a:spcBef>
            </a:pPr>
            <a:r>
              <a:rPr lang="en-US" sz="2100" dirty="0">
                <a:latin typeface="Arial" charset="0"/>
              </a:rPr>
              <a:t>   15--                 	  2                                              14,   6</a:t>
            </a:r>
          </a:p>
          <a:p>
            <a:pPr>
              <a:lnSpc>
                <a:spcPct val="70000"/>
              </a:lnSpc>
              <a:spcBef>
                <a:spcPts val="800"/>
              </a:spcBef>
            </a:pPr>
            <a:r>
              <a:rPr lang="en-US" sz="2100" dirty="0">
                <a:latin typeface="Arial" charset="0"/>
              </a:rPr>
              <a:t>   16--		              4        			             14,  20</a:t>
            </a:r>
            <a:r>
              <a:rPr lang="en-US" sz="2100" b="1" dirty="0">
                <a:latin typeface="Arial" charset="0"/>
              </a:rPr>
              <a:t>,  </a:t>
            </a:r>
            <a:r>
              <a:rPr lang="en-US" sz="2100" b="1" dirty="0">
                <a:solidFill>
                  <a:srgbClr val="FF0000"/>
                </a:solidFill>
                <a:latin typeface="Arial" charset="0"/>
              </a:rPr>
              <a:t>7</a:t>
            </a:r>
            <a:r>
              <a:rPr lang="en-US" sz="2100" dirty="0">
                <a:solidFill>
                  <a:srgbClr val="FF0000"/>
                </a:solidFill>
                <a:latin typeface="Arial" charset="0"/>
              </a:rPr>
              <a:t>,  4</a:t>
            </a:r>
          </a:p>
          <a:p>
            <a:pPr>
              <a:spcBef>
                <a:spcPts val="800"/>
              </a:spcBef>
            </a:pPr>
            <a:endParaRPr lang="en-US" dirty="0">
              <a:solidFill>
                <a:srgbClr val="FFC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523320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2"/>
          <p:cNvSpPr txBox="1">
            <a:spLocks noChangeArrowheads="1"/>
          </p:cNvSpPr>
          <p:nvPr/>
        </p:nvSpPr>
        <p:spPr bwMode="auto">
          <a:xfrm>
            <a:off x="109544" y="53069"/>
            <a:ext cx="10177456" cy="713631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en-US" dirty="0">
                <a:solidFill>
                  <a:srgbClr val="FFC000"/>
                </a:solidFill>
                <a:latin typeface="Arial" charset="0"/>
              </a:rPr>
              <a:t>Survey Schedule - **</a:t>
            </a:r>
            <a:r>
              <a:rPr lang="en-US" b="1" dirty="0">
                <a:solidFill>
                  <a:srgbClr val="FFC000"/>
                </a:solidFill>
                <a:latin typeface="Arial" charset="0"/>
              </a:rPr>
              <a:t>Example** </a:t>
            </a:r>
            <a:r>
              <a:rPr lang="en-US" sz="1800" b="1" dirty="0">
                <a:solidFill>
                  <a:srgbClr val="FFC000"/>
                </a:solidFill>
                <a:latin typeface="Arial" charset="0"/>
              </a:rPr>
              <a:t>(based on May 2010 data)  </a:t>
            </a:r>
            <a:r>
              <a:rPr lang="en-US" sz="1800" b="1" i="1" dirty="0">
                <a:latin typeface="Arial" charset="0"/>
              </a:rPr>
              <a:t>50m detection distance      </a:t>
            </a:r>
            <a:endParaRPr lang="en-US" i="1" dirty="0"/>
          </a:p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en-US" sz="2200" u="sng" dirty="0">
                <a:latin typeface="Arial" charset="0"/>
              </a:rPr>
              <a:t>Day(Sample)</a:t>
            </a:r>
            <a:r>
              <a:rPr lang="en-US" sz="2200" dirty="0">
                <a:latin typeface="Arial" charset="0"/>
              </a:rPr>
              <a:t>		</a:t>
            </a:r>
            <a:r>
              <a:rPr lang="en-US" sz="2200" u="sng" dirty="0">
                <a:latin typeface="Arial" charset="0"/>
              </a:rPr>
              <a:t># Groups</a:t>
            </a:r>
            <a:r>
              <a:rPr lang="en-US" sz="2200" dirty="0">
                <a:latin typeface="Arial" charset="0"/>
              </a:rPr>
              <a:t> 		</a:t>
            </a:r>
            <a:r>
              <a:rPr lang="en-US" sz="2200" u="sng" dirty="0">
                <a:latin typeface="Arial" charset="0"/>
              </a:rPr>
              <a:t>No. of  Animals in Group</a:t>
            </a:r>
            <a:endParaRPr lang="en-US" sz="2200" dirty="0">
              <a:latin typeface="Arial" charset="0"/>
            </a:endParaRPr>
          </a:p>
          <a:p>
            <a:pPr>
              <a:lnSpc>
                <a:spcPct val="70000"/>
              </a:lnSpc>
              <a:spcBef>
                <a:spcPts val="1000"/>
              </a:spcBef>
            </a:pPr>
            <a:r>
              <a:rPr lang="en-US" sz="2100" dirty="0"/>
              <a:t>     </a:t>
            </a:r>
            <a:r>
              <a:rPr lang="en-US" sz="2100" dirty="0">
                <a:latin typeface="Arial" charset="0"/>
              </a:rPr>
              <a:t>1--			  1				  7</a:t>
            </a:r>
          </a:p>
          <a:p>
            <a:pPr>
              <a:lnSpc>
                <a:spcPct val="70000"/>
              </a:lnSpc>
              <a:spcBef>
                <a:spcPts val="1000"/>
              </a:spcBef>
            </a:pPr>
            <a:r>
              <a:rPr lang="en-US" sz="2100" dirty="0">
                <a:latin typeface="Arial" charset="0"/>
              </a:rPr>
              <a:t>     2--			  1				12</a:t>
            </a:r>
          </a:p>
          <a:p>
            <a:pPr>
              <a:lnSpc>
                <a:spcPct val="70000"/>
              </a:lnSpc>
              <a:spcBef>
                <a:spcPts val="1000"/>
              </a:spcBef>
            </a:pPr>
            <a:r>
              <a:rPr lang="en-US" sz="2100" dirty="0">
                <a:latin typeface="Arial" charset="0"/>
              </a:rPr>
              <a:t>     3--			  1				13</a:t>
            </a:r>
          </a:p>
          <a:p>
            <a:pPr>
              <a:lnSpc>
                <a:spcPct val="70000"/>
              </a:lnSpc>
              <a:spcBef>
                <a:spcPts val="1000"/>
              </a:spcBef>
            </a:pPr>
            <a:r>
              <a:rPr lang="en-US" sz="2100" dirty="0">
                <a:latin typeface="Arial" charset="0"/>
              </a:rPr>
              <a:t>     4--			  1				  5 </a:t>
            </a:r>
          </a:p>
          <a:p>
            <a:pPr>
              <a:lnSpc>
                <a:spcPct val="70000"/>
              </a:lnSpc>
              <a:spcBef>
                <a:spcPts val="1000"/>
              </a:spcBef>
            </a:pPr>
            <a:r>
              <a:rPr lang="en-US" sz="2100" dirty="0">
                <a:latin typeface="Arial" charset="0"/>
              </a:rPr>
              <a:t>     5--			  2				  6,  15</a:t>
            </a:r>
          </a:p>
          <a:p>
            <a:pPr>
              <a:lnSpc>
                <a:spcPct val="70000"/>
              </a:lnSpc>
              <a:spcBef>
                <a:spcPts val="1000"/>
              </a:spcBef>
            </a:pPr>
            <a:r>
              <a:rPr lang="en-US" sz="2100" dirty="0">
                <a:latin typeface="Arial" charset="0"/>
              </a:rPr>
              <a:t>     6--			  0				  0</a:t>
            </a:r>
          </a:p>
          <a:p>
            <a:pPr>
              <a:lnSpc>
                <a:spcPct val="70000"/>
              </a:lnSpc>
              <a:spcBef>
                <a:spcPts val="1000"/>
              </a:spcBef>
            </a:pPr>
            <a:r>
              <a:rPr lang="en-US" sz="2100" dirty="0">
                <a:latin typeface="Arial" charset="0"/>
              </a:rPr>
              <a:t>     7--			  1				  9</a:t>
            </a:r>
          </a:p>
          <a:p>
            <a:pPr>
              <a:lnSpc>
                <a:spcPct val="70000"/>
              </a:lnSpc>
              <a:spcBef>
                <a:spcPts val="1000"/>
              </a:spcBef>
            </a:pPr>
            <a:r>
              <a:rPr lang="en-US" sz="2100" dirty="0">
                <a:latin typeface="Arial" charset="0"/>
              </a:rPr>
              <a:t>     8--			  2				  6,    7</a:t>
            </a:r>
          </a:p>
          <a:p>
            <a:pPr>
              <a:lnSpc>
                <a:spcPct val="70000"/>
              </a:lnSpc>
              <a:spcBef>
                <a:spcPts val="1000"/>
              </a:spcBef>
            </a:pPr>
            <a:r>
              <a:rPr lang="en-US" sz="2100" dirty="0">
                <a:latin typeface="Arial" charset="0"/>
              </a:rPr>
              <a:t>     9--			  2				14,  26</a:t>
            </a:r>
          </a:p>
          <a:p>
            <a:pPr>
              <a:lnSpc>
                <a:spcPct val="70000"/>
              </a:lnSpc>
              <a:spcBef>
                <a:spcPts val="1000"/>
              </a:spcBef>
            </a:pPr>
            <a:r>
              <a:rPr lang="en-US" sz="2100" dirty="0">
                <a:latin typeface="Arial" charset="0"/>
              </a:rPr>
              <a:t>   10--  			  1				27</a:t>
            </a:r>
          </a:p>
          <a:p>
            <a:pPr>
              <a:lnSpc>
                <a:spcPct val="70000"/>
              </a:lnSpc>
              <a:spcBef>
                <a:spcPts val="1000"/>
              </a:spcBef>
            </a:pPr>
            <a:r>
              <a:rPr lang="en-US" sz="2100" dirty="0">
                <a:latin typeface="Arial" charset="0"/>
              </a:rPr>
              <a:t>   11--			  2				  5,  62</a:t>
            </a:r>
          </a:p>
          <a:p>
            <a:pPr>
              <a:lnSpc>
                <a:spcPct val="70000"/>
              </a:lnSpc>
              <a:spcBef>
                <a:spcPts val="1000"/>
              </a:spcBef>
            </a:pPr>
            <a:r>
              <a:rPr lang="en-US" sz="2100" dirty="0">
                <a:latin typeface="Arial" charset="0"/>
              </a:rPr>
              <a:t>   12--			  1				  6</a:t>
            </a:r>
          </a:p>
          <a:p>
            <a:pPr>
              <a:lnSpc>
                <a:spcPct val="70000"/>
              </a:lnSpc>
              <a:spcBef>
                <a:spcPts val="1000"/>
              </a:spcBef>
            </a:pPr>
            <a:r>
              <a:rPr lang="en-US" sz="2100" dirty="0">
                <a:latin typeface="Arial" charset="0"/>
              </a:rPr>
              <a:t>   13--                             1                                              31</a:t>
            </a:r>
          </a:p>
          <a:p>
            <a:pPr>
              <a:lnSpc>
                <a:spcPct val="70000"/>
              </a:lnSpc>
              <a:spcBef>
                <a:spcPts val="1000"/>
              </a:spcBef>
            </a:pPr>
            <a:r>
              <a:rPr lang="en-US" sz="2100" dirty="0">
                <a:latin typeface="Arial" charset="0"/>
              </a:rPr>
              <a:t>   14--                             1                                              15</a:t>
            </a:r>
          </a:p>
          <a:p>
            <a:pPr>
              <a:lnSpc>
                <a:spcPct val="70000"/>
              </a:lnSpc>
              <a:spcBef>
                <a:spcPts val="1000"/>
              </a:spcBef>
            </a:pPr>
            <a:r>
              <a:rPr lang="en-US" sz="2100" dirty="0">
                <a:latin typeface="Arial" charset="0"/>
              </a:rPr>
              <a:t>   15--                 	  2                                              14,   6</a:t>
            </a:r>
          </a:p>
          <a:p>
            <a:pPr>
              <a:lnSpc>
                <a:spcPct val="70000"/>
              </a:lnSpc>
              <a:spcBef>
                <a:spcPts val="800"/>
              </a:spcBef>
            </a:pPr>
            <a:r>
              <a:rPr lang="en-US" sz="2100" dirty="0">
                <a:latin typeface="Arial" charset="0"/>
              </a:rPr>
              <a:t>   16--		        </a:t>
            </a:r>
            <a:r>
              <a:rPr lang="en-US" sz="2100" u="sng" dirty="0">
                <a:latin typeface="Arial" charset="0"/>
              </a:rPr>
              <a:t>      2        </a:t>
            </a:r>
            <a:r>
              <a:rPr lang="en-US" sz="2100" dirty="0">
                <a:latin typeface="Arial" charset="0"/>
              </a:rPr>
              <a:t>			           </a:t>
            </a:r>
            <a:r>
              <a:rPr lang="en-US" sz="2100" u="sng" dirty="0">
                <a:latin typeface="Arial" charset="0"/>
              </a:rPr>
              <a:t>  14,  20</a:t>
            </a:r>
            <a:endParaRPr lang="en-US" sz="2100" dirty="0">
              <a:latin typeface="Arial" charset="0"/>
            </a:endParaRPr>
          </a:p>
          <a:p>
            <a:pPr>
              <a:spcBef>
                <a:spcPts val="800"/>
              </a:spcBef>
            </a:pPr>
            <a:r>
              <a:rPr lang="en-US" sz="2200" dirty="0">
                <a:solidFill>
                  <a:srgbClr val="FFC000"/>
                </a:solidFill>
                <a:latin typeface="Arial" charset="0"/>
              </a:rPr>
              <a:t>	          Total =   </a:t>
            </a:r>
            <a:r>
              <a:rPr lang="en-US" sz="2200" b="1" dirty="0">
                <a:solidFill>
                  <a:srgbClr val="FFC000"/>
                </a:solidFill>
                <a:latin typeface="Arial" charset="0"/>
              </a:rPr>
              <a:t>21</a:t>
            </a:r>
            <a:r>
              <a:rPr lang="en-US" sz="2200" dirty="0">
                <a:solidFill>
                  <a:srgbClr val="FFC000"/>
                </a:solidFill>
                <a:latin typeface="Arial" charset="0"/>
              </a:rPr>
              <a:t> </a:t>
            </a:r>
            <a:r>
              <a:rPr lang="en-US" sz="2200" dirty="0" err="1">
                <a:solidFill>
                  <a:srgbClr val="FFC000"/>
                </a:solidFill>
                <a:latin typeface="Arial" charset="0"/>
              </a:rPr>
              <a:t>grp</a:t>
            </a:r>
            <a:r>
              <a:rPr lang="en-US" sz="2200" dirty="0">
                <a:solidFill>
                  <a:srgbClr val="FFC000"/>
                </a:solidFill>
                <a:latin typeface="Arial" charset="0"/>
              </a:rPr>
              <a:t> encounters	           </a:t>
            </a:r>
            <a:r>
              <a:rPr lang="en-US" sz="2200" b="1" dirty="0">
                <a:solidFill>
                  <a:srgbClr val="FFC000"/>
                </a:solidFill>
                <a:latin typeface="Arial" charset="0"/>
              </a:rPr>
              <a:t>320</a:t>
            </a:r>
            <a:r>
              <a:rPr lang="en-US" sz="2200" dirty="0">
                <a:solidFill>
                  <a:srgbClr val="FFC000"/>
                </a:solidFill>
                <a:latin typeface="Arial" charset="0"/>
              </a:rPr>
              <a:t> animals  (X= 15.2/group)</a:t>
            </a:r>
            <a:endParaRPr lang="en-US" dirty="0">
              <a:solidFill>
                <a:srgbClr val="FFC000"/>
              </a:solidFill>
              <a:latin typeface="Arial" charset="0"/>
            </a:endParaRPr>
          </a:p>
        </p:txBody>
      </p:sp>
      <p:sp>
        <p:nvSpPr>
          <p:cNvPr id="13315" name="Line 3"/>
          <p:cNvSpPr>
            <a:spLocks noChangeShapeType="1"/>
          </p:cNvSpPr>
          <p:nvPr/>
        </p:nvSpPr>
        <p:spPr bwMode="auto">
          <a:xfrm>
            <a:off x="8269968" y="6531883"/>
            <a:ext cx="215900" cy="0"/>
          </a:xfrm>
          <a:prstGeom prst="line">
            <a:avLst/>
          </a:prstGeom>
          <a:noFill/>
          <a:ln w="12700" cap="sq">
            <a:solidFill>
              <a:srgbClr val="FFC000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071154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88913" y="371071"/>
            <a:ext cx="10098087" cy="5305425"/>
          </a:xfrm>
        </p:spPr>
        <p:txBody>
          <a:bodyPr/>
          <a:lstStyle/>
          <a:p>
            <a:pPr algn="l">
              <a:buFontTx/>
              <a:buNone/>
            </a:pPr>
            <a:r>
              <a:rPr lang="en-US" sz="36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Formula</a:t>
            </a:r>
            <a:r>
              <a:rPr lang="en-US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en-US" sz="26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 Calculating Density - </a:t>
            </a:r>
            <a:r>
              <a:rPr lang="en-US" sz="2600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by Hand</a:t>
            </a:r>
          </a:p>
          <a:p>
            <a:pPr algn="l">
              <a:lnSpc>
                <a:spcPct val="150000"/>
              </a:lnSpc>
              <a:buFontTx/>
              <a:buNone/>
            </a:pPr>
            <a:endParaRPr lang="en-US" sz="2800" dirty="0"/>
          </a:p>
          <a:p>
            <a:pPr algn="l">
              <a:lnSpc>
                <a:spcPct val="150000"/>
              </a:lnSpc>
              <a:buFontTx/>
              <a:buNone/>
            </a:pPr>
            <a:r>
              <a:rPr lang="en-US" sz="2800" dirty="0"/>
              <a:t>				</a:t>
            </a:r>
          </a:p>
          <a:p>
            <a:pPr algn="l">
              <a:spcBef>
                <a:spcPts val="0"/>
              </a:spcBef>
              <a:buFontTx/>
              <a:buNone/>
            </a:pPr>
            <a:r>
              <a:rPr lang="en-US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Density</a:t>
            </a:r>
            <a:r>
              <a:rPr lang="en-US" sz="28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=  </a:t>
            </a:r>
            <a:r>
              <a:rPr lang="en-US" sz="28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Number of Groups (or Individuals) Encountered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algn="l">
              <a:spcBef>
                <a:spcPts val="0"/>
              </a:spcBef>
              <a:buFontTx/>
              <a:buNone/>
              <a:tabLst>
                <a:tab pos="1379538" algn="l"/>
                <a:tab pos="2232025" algn="l"/>
                <a:tab pos="3254375" algn="l"/>
                <a:tab pos="4122738" algn="l"/>
              </a:tabLst>
            </a:pP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		          Area Surveyed  </a:t>
            </a:r>
          </a:p>
          <a:p>
            <a:pPr algn="l">
              <a:buFontTx/>
              <a:buNone/>
            </a:pPr>
            <a:r>
              <a:rPr lang="en-US" sz="2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</a:t>
            </a:r>
            <a:r>
              <a:rPr lang="en-US" sz="25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(number of survey samples X sample area)</a:t>
            </a:r>
          </a:p>
          <a:p>
            <a:pPr algn="l">
              <a:buFontTx/>
              <a:buNone/>
            </a:pPr>
            <a:endParaRPr lang="en-US" sz="2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l">
              <a:buFontTx/>
              <a:buNone/>
            </a:pPr>
            <a:endParaRPr lang="en-US" sz="2600" dirty="0"/>
          </a:p>
          <a:p>
            <a:pPr algn="l">
              <a:buFontTx/>
              <a:buNone/>
            </a:pPr>
            <a:endParaRPr lang="en-US" sz="2600" dirty="0"/>
          </a:p>
          <a:p>
            <a:pPr algn="l">
              <a:buFontTx/>
              <a:buNone/>
            </a:pPr>
            <a:r>
              <a:rPr lang="en-US" sz="2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Density is expressed in km</a:t>
            </a:r>
            <a:r>
              <a:rPr lang="en-US" sz="2600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en-US" sz="2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(e.g., </a:t>
            </a:r>
            <a:r>
              <a:rPr lang="en-US" sz="26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2.5 groups/km</a:t>
            </a:r>
            <a:r>
              <a:rPr lang="en-US" sz="2600" baseline="300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en-US" sz="2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81000" y="319088"/>
            <a:ext cx="9906000" cy="914400"/>
          </a:xfrm>
        </p:spPr>
        <p:txBody>
          <a:bodyPr/>
          <a:lstStyle/>
          <a:p>
            <a:pPr algn="l">
              <a:buFontTx/>
              <a:buNone/>
            </a:pPr>
            <a:r>
              <a:rPr lang="en-US" sz="36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Estimate of </a:t>
            </a:r>
            <a:r>
              <a:rPr lang="en-US" sz="3600" b="1" u="sng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Group Density</a:t>
            </a:r>
          </a:p>
          <a:p>
            <a:pPr algn="l">
              <a:lnSpc>
                <a:spcPct val="150000"/>
              </a:lnSpc>
              <a:buFontTx/>
              <a:buNone/>
            </a:pPr>
            <a:r>
              <a:rPr lang="en-US" sz="2800" dirty="0"/>
              <a:t>		</a:t>
            </a:r>
          </a:p>
          <a:p>
            <a:pPr algn="l">
              <a:lnSpc>
                <a:spcPct val="150000"/>
              </a:lnSpc>
              <a:buFontTx/>
              <a:buNone/>
            </a:pPr>
            <a:r>
              <a:rPr lang="en-US" sz="2800" dirty="0"/>
              <a:t>Density (km</a:t>
            </a:r>
            <a:r>
              <a:rPr lang="en-US" sz="2800" baseline="30000" dirty="0"/>
              <a:t>2</a:t>
            </a:r>
            <a:r>
              <a:rPr lang="en-US" sz="2800" dirty="0"/>
              <a:t>)      =    </a:t>
            </a:r>
            <a:r>
              <a:rPr lang="en-US" sz="2800" u="sng" dirty="0"/>
              <a:t>number of groups encountered</a:t>
            </a:r>
            <a:r>
              <a:rPr lang="en-US" sz="2800" dirty="0"/>
              <a:t> </a:t>
            </a:r>
          </a:p>
          <a:p>
            <a:pPr algn="l">
              <a:buFontTx/>
              <a:buNone/>
            </a:pPr>
            <a:r>
              <a:rPr lang="en-US" sz="2800" dirty="0"/>
              <a:t>			                 area surveyed</a:t>
            </a:r>
          </a:p>
          <a:p>
            <a:pPr algn="l">
              <a:buFontTx/>
              <a:buNone/>
            </a:pPr>
            <a:endParaRPr lang="en-US" sz="2800" dirty="0"/>
          </a:p>
          <a:p>
            <a:pPr algn="l">
              <a:lnSpc>
                <a:spcPct val="150000"/>
              </a:lnSpc>
              <a:buFontTx/>
              <a:buNone/>
            </a:pPr>
            <a:r>
              <a:rPr lang="en-US" sz="2800" dirty="0"/>
              <a:t>Density (km</a:t>
            </a:r>
            <a:r>
              <a:rPr lang="en-US" sz="2800" baseline="30000" dirty="0"/>
              <a:t>2</a:t>
            </a:r>
            <a:r>
              <a:rPr lang="en-US" sz="2800" dirty="0"/>
              <a:t>)      =    ____</a:t>
            </a:r>
            <a:r>
              <a:rPr lang="en-US" sz="2800" u="sng" dirty="0"/>
              <a:t>_    21</a:t>
            </a:r>
            <a:r>
              <a:rPr lang="en-US" sz="2800" dirty="0"/>
              <a:t>___</a:t>
            </a:r>
            <a:r>
              <a:rPr lang="en-US" sz="2800" u="sng" dirty="0"/>
              <a:t>____  _ </a:t>
            </a:r>
          </a:p>
          <a:p>
            <a:pPr algn="l">
              <a:buFontTx/>
              <a:buNone/>
            </a:pPr>
            <a:r>
              <a:rPr lang="en-US" sz="2800" dirty="0"/>
              <a:t>			      16(0.32 km</a:t>
            </a:r>
            <a:r>
              <a:rPr lang="en-US" sz="2800" baseline="30000" dirty="0"/>
              <a:t>2</a:t>
            </a:r>
            <a:r>
              <a:rPr lang="en-US" sz="2800" dirty="0"/>
              <a:t>) = 5.12 km</a:t>
            </a:r>
            <a:r>
              <a:rPr lang="en-US" sz="2800" baseline="30000" dirty="0"/>
              <a:t>2</a:t>
            </a:r>
          </a:p>
          <a:p>
            <a:pPr algn="l">
              <a:buFontTx/>
              <a:buNone/>
            </a:pPr>
            <a:endParaRPr lang="en-US" sz="2800" baseline="30000" dirty="0"/>
          </a:p>
          <a:p>
            <a:pPr algn="l">
              <a:buFontTx/>
              <a:buNone/>
            </a:pPr>
            <a:endParaRPr lang="en-US" sz="2800" dirty="0"/>
          </a:p>
          <a:p>
            <a:pPr algn="l">
              <a:lnSpc>
                <a:spcPct val="150000"/>
              </a:lnSpc>
              <a:buFontTx/>
              <a:buNone/>
            </a:pPr>
            <a:r>
              <a:rPr lang="en-US" sz="2800" b="1" dirty="0">
                <a:solidFill>
                  <a:srgbClr val="FFC000"/>
                </a:solidFill>
              </a:rPr>
              <a:t>Density =  4.1 groups/km</a:t>
            </a:r>
            <a:r>
              <a:rPr lang="en-US" sz="2800" b="1" baseline="30000" dirty="0">
                <a:solidFill>
                  <a:srgbClr val="FFC000"/>
                </a:solidFill>
              </a:rPr>
              <a:t>2</a:t>
            </a:r>
            <a:r>
              <a:rPr lang="en-US" sz="2800" dirty="0"/>
              <a:t> </a:t>
            </a:r>
            <a:endParaRPr lang="en-US" sz="2800" u="sng" dirty="0"/>
          </a:p>
          <a:p>
            <a:pPr>
              <a:buFontTx/>
              <a:buNone/>
            </a:pPr>
            <a:r>
              <a:rPr lang="en-US" sz="2600" dirty="0"/>
              <a:t>			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Rectangle 1027"/>
          <p:cNvSpPr>
            <a:spLocks noGrp="1" noChangeArrowheads="1"/>
          </p:cNvSpPr>
          <p:nvPr>
            <p:ph type="subTitle" idx="1"/>
          </p:nvPr>
        </p:nvSpPr>
        <p:spPr>
          <a:xfrm>
            <a:off x="381000" y="319313"/>
            <a:ext cx="9906000" cy="914400"/>
          </a:xfrm>
        </p:spPr>
        <p:txBody>
          <a:bodyPr/>
          <a:lstStyle/>
          <a:p>
            <a:pPr algn="l">
              <a:buFontTx/>
              <a:buNone/>
            </a:pPr>
            <a:r>
              <a:rPr lang="en-US" sz="36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Estimate of </a:t>
            </a:r>
            <a:r>
              <a:rPr lang="en-US" sz="3600" b="1" u="sng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Population Density</a:t>
            </a:r>
          </a:p>
          <a:p>
            <a:pPr algn="l">
              <a:lnSpc>
                <a:spcPct val="150000"/>
              </a:lnSpc>
              <a:buFontTx/>
              <a:buNone/>
            </a:pPr>
            <a:r>
              <a:rPr lang="en-US" sz="2800" dirty="0"/>
              <a:t>		</a:t>
            </a:r>
          </a:p>
          <a:p>
            <a:pPr algn="l">
              <a:lnSpc>
                <a:spcPct val="150000"/>
              </a:lnSpc>
              <a:buFontTx/>
              <a:buNone/>
            </a:pPr>
            <a:r>
              <a:rPr lang="en-US" sz="2800" dirty="0"/>
              <a:t>Density (km</a:t>
            </a:r>
            <a:r>
              <a:rPr lang="en-US" sz="2800" baseline="30000" dirty="0"/>
              <a:t>2</a:t>
            </a:r>
            <a:r>
              <a:rPr lang="en-US" sz="2800" dirty="0"/>
              <a:t>)      =   </a:t>
            </a:r>
            <a:r>
              <a:rPr lang="en-US" sz="2800" u="sng" dirty="0"/>
              <a:t>number of animals encountered</a:t>
            </a:r>
            <a:r>
              <a:rPr lang="en-US" sz="2800" dirty="0"/>
              <a:t> </a:t>
            </a:r>
          </a:p>
          <a:p>
            <a:pPr algn="l">
              <a:buFontTx/>
              <a:buNone/>
            </a:pPr>
            <a:r>
              <a:rPr lang="en-US" sz="2800" dirty="0"/>
              <a:t>			                 area surveyed</a:t>
            </a:r>
          </a:p>
          <a:p>
            <a:pPr algn="l">
              <a:buFontTx/>
              <a:buNone/>
            </a:pPr>
            <a:endParaRPr lang="en-US" sz="2800" dirty="0"/>
          </a:p>
          <a:p>
            <a:pPr algn="l">
              <a:lnSpc>
                <a:spcPct val="150000"/>
              </a:lnSpc>
              <a:buFontTx/>
              <a:buNone/>
            </a:pPr>
            <a:r>
              <a:rPr lang="en-US" sz="2800" dirty="0"/>
              <a:t>Density (km</a:t>
            </a:r>
            <a:r>
              <a:rPr lang="en-US" sz="2800" baseline="30000" dirty="0"/>
              <a:t>2</a:t>
            </a:r>
            <a:r>
              <a:rPr lang="en-US" sz="2800" dirty="0"/>
              <a:t>)      =   ____</a:t>
            </a:r>
            <a:r>
              <a:rPr lang="en-US" sz="2800" u="sng" dirty="0"/>
              <a:t>_    320</a:t>
            </a:r>
            <a:r>
              <a:rPr lang="en-US" sz="2800" dirty="0"/>
              <a:t>___</a:t>
            </a:r>
            <a:r>
              <a:rPr lang="en-US" sz="2800" u="sng" dirty="0"/>
              <a:t>____  _ </a:t>
            </a:r>
          </a:p>
          <a:p>
            <a:pPr algn="l">
              <a:buFontTx/>
              <a:buNone/>
            </a:pPr>
            <a:r>
              <a:rPr lang="en-US" sz="2800" dirty="0"/>
              <a:t>			      16(0.32 km</a:t>
            </a:r>
            <a:r>
              <a:rPr lang="en-US" sz="2800" baseline="30000" dirty="0"/>
              <a:t>2</a:t>
            </a:r>
            <a:r>
              <a:rPr lang="en-US" sz="2800" dirty="0"/>
              <a:t>) = 5.12 km</a:t>
            </a:r>
            <a:r>
              <a:rPr lang="en-US" sz="2800" baseline="30000" dirty="0"/>
              <a:t>2</a:t>
            </a:r>
          </a:p>
          <a:p>
            <a:pPr algn="l">
              <a:buFontTx/>
              <a:buNone/>
            </a:pPr>
            <a:endParaRPr lang="en-US" sz="2800" baseline="30000" dirty="0"/>
          </a:p>
          <a:p>
            <a:pPr algn="l">
              <a:buFontTx/>
              <a:buNone/>
            </a:pPr>
            <a:endParaRPr lang="en-US" sz="2800" dirty="0"/>
          </a:p>
          <a:p>
            <a:pPr algn="l">
              <a:lnSpc>
                <a:spcPct val="150000"/>
              </a:lnSpc>
              <a:buFontTx/>
              <a:buNone/>
            </a:pPr>
            <a:r>
              <a:rPr lang="en-US" sz="2800" b="1" dirty="0">
                <a:solidFill>
                  <a:srgbClr val="FFC000"/>
                </a:solidFill>
              </a:rPr>
              <a:t>Density =  62.5 animals/km</a:t>
            </a:r>
            <a:r>
              <a:rPr lang="en-US" sz="2800" b="1" baseline="30000" dirty="0">
                <a:solidFill>
                  <a:srgbClr val="FFC000"/>
                </a:solidFill>
              </a:rPr>
              <a:t>2</a:t>
            </a:r>
            <a:r>
              <a:rPr lang="en-US" sz="2800" dirty="0">
                <a:solidFill>
                  <a:srgbClr val="FFC000"/>
                </a:solidFill>
              </a:rPr>
              <a:t> </a:t>
            </a:r>
            <a:endParaRPr lang="en-US" sz="2800" u="sng" dirty="0">
              <a:solidFill>
                <a:srgbClr val="FFC000"/>
              </a:solidFill>
            </a:endParaRPr>
          </a:p>
          <a:p>
            <a:pPr>
              <a:buFontTx/>
              <a:buNone/>
            </a:pPr>
            <a:r>
              <a:rPr lang="en-US" sz="2600" dirty="0"/>
              <a:t>			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0626" y="318407"/>
            <a:ext cx="9906000" cy="914400"/>
          </a:xfrm>
        </p:spPr>
        <p:txBody>
          <a:bodyPr/>
          <a:lstStyle/>
          <a:p>
            <a:pPr algn="l">
              <a:buFontTx/>
              <a:buNone/>
            </a:pPr>
            <a:r>
              <a:rPr lang="en-US" sz="34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Overall Estimate of Population Size / Abundance</a:t>
            </a:r>
          </a:p>
          <a:p>
            <a:pPr algn="l">
              <a:lnSpc>
                <a:spcPct val="150000"/>
              </a:lnSpc>
              <a:buFontTx/>
              <a:buNone/>
            </a:pPr>
            <a:r>
              <a:rPr lang="en-US" sz="2800" dirty="0"/>
              <a:t>		</a:t>
            </a:r>
          </a:p>
          <a:p>
            <a:pPr algn="l">
              <a:lnSpc>
                <a:spcPct val="150000"/>
              </a:lnSpc>
              <a:buFontTx/>
              <a:buNone/>
            </a:pP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Nature Reserve = 3200 ha  or 32 km</a:t>
            </a:r>
            <a:r>
              <a:rPr lang="en-US" sz="2800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 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(100ha=1 km</a:t>
            </a:r>
            <a:r>
              <a:rPr lang="en-US" sz="2800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 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r>
              <a:rPr lang="en-US" sz="2800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l">
              <a:buFontTx/>
              <a:buNone/>
            </a:pP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l">
              <a:buFontTx/>
              <a:buNone/>
            </a:pP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l">
              <a:buFontTx/>
              <a:buNone/>
            </a:pP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4.1 groups/km</a:t>
            </a:r>
            <a:r>
              <a:rPr lang="en-US" sz="2800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x  32 km</a:t>
            </a:r>
            <a:r>
              <a:rPr lang="en-US" sz="2800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 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=           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131  groups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in the park</a:t>
            </a:r>
            <a:r>
              <a:rPr lang="en-US" sz="2800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algn="l">
              <a:buFontTx/>
              <a:buNone/>
            </a:pPr>
            <a:endParaRPr lang="en-US" sz="2800" baseline="30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l">
              <a:buFontTx/>
              <a:buNone/>
            </a:pP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62.5 animals/km</a:t>
            </a:r>
            <a:r>
              <a:rPr lang="en-US" sz="2800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x  32 km</a:t>
            </a:r>
            <a:r>
              <a:rPr lang="en-US" sz="2800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 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=     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2000  animals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in the park</a:t>
            </a:r>
          </a:p>
          <a:p>
            <a:pPr algn="l">
              <a:buFontTx/>
              <a:buNone/>
            </a:pP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FontTx/>
              <a:buNone/>
            </a:pPr>
            <a:r>
              <a:rPr lang="en-US" sz="2600" dirty="0"/>
              <a:t>			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50" name="Object 5120"/>
          <p:cNvGraphicFramePr>
            <a:graphicFrameLocks noChangeAspect="1"/>
          </p:cNvGraphicFramePr>
          <p:nvPr/>
        </p:nvGraphicFramePr>
        <p:xfrm>
          <a:off x="2133600" y="-381000"/>
          <a:ext cx="6384925" cy="8229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36" name="Photo Editor Photo" r:id="rId3" imgW="6916115" imgH="8914286" progId="">
                  <p:embed/>
                </p:oleObj>
              </mc:Choice>
              <mc:Fallback>
                <p:oleObj name="Photo Editor Photo" r:id="rId3" imgW="6916115" imgH="8914286" progId="">
                  <p:embed/>
                  <p:pic>
                    <p:nvPicPr>
                      <p:cNvPr id="0" name="Object 51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33600" y="-381000"/>
                        <a:ext cx="6384925" cy="8229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 cap="sq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92315" y="637718"/>
            <a:ext cx="9906000" cy="3135996"/>
          </a:xfrm>
        </p:spPr>
        <p:txBody>
          <a:bodyPr/>
          <a:lstStyle/>
          <a:p>
            <a:pPr>
              <a:buFontTx/>
              <a:buNone/>
            </a:pPr>
            <a:r>
              <a:rPr lang="en-US" sz="4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DISTANCE  ver. 7.2</a:t>
            </a:r>
          </a:p>
          <a:p>
            <a:pPr algn="l">
              <a:buFontTx/>
              <a:buNone/>
            </a:pPr>
            <a:endParaRPr lang="en-US" sz="3400" dirty="0">
              <a:solidFill>
                <a:srgbClr val="FFFF00"/>
              </a:solidFill>
            </a:endParaRPr>
          </a:p>
          <a:p>
            <a:pPr algn="l">
              <a:lnSpc>
                <a:spcPct val="150000"/>
              </a:lnSpc>
              <a:buFontTx/>
              <a:buNone/>
            </a:pPr>
            <a:r>
              <a:rPr lang="en-US" sz="2800" dirty="0"/>
              <a:t>Computer package that allows you to design and analyze population surveys of wildlife populations (</a:t>
            </a:r>
            <a:r>
              <a:rPr lang="en-US" sz="2800" i="1" dirty="0">
                <a:solidFill>
                  <a:srgbClr val="FFC000"/>
                </a:solidFill>
              </a:rPr>
              <a:t>free download</a:t>
            </a:r>
            <a:r>
              <a:rPr lang="en-US" sz="2800" dirty="0"/>
              <a:t>).</a:t>
            </a:r>
          </a:p>
          <a:p>
            <a:pPr algn="l">
              <a:lnSpc>
                <a:spcPct val="150000"/>
              </a:lnSpc>
              <a:buFontTx/>
              <a:buNone/>
            </a:pPr>
            <a:endParaRPr lang="en-US" sz="2800" dirty="0"/>
          </a:p>
          <a:p>
            <a:pPr>
              <a:lnSpc>
                <a:spcPct val="150000"/>
              </a:lnSpc>
              <a:buFontTx/>
              <a:buNone/>
            </a:pPr>
            <a:r>
              <a:rPr lang="en-US" sz="3000" i="1" dirty="0">
                <a:solidFill>
                  <a:srgbClr val="FFC000"/>
                </a:solidFill>
              </a:rPr>
              <a:t>www.distancesampling.org</a:t>
            </a:r>
          </a:p>
          <a:p>
            <a:pPr>
              <a:lnSpc>
                <a:spcPct val="150000"/>
              </a:lnSpc>
              <a:buFontTx/>
              <a:buNone/>
            </a:pPr>
            <a:r>
              <a:rPr lang="en-US" sz="2800" i="1" dirty="0">
                <a:solidFill>
                  <a:srgbClr val="FFC000"/>
                </a:solidFill>
              </a:rPr>
              <a:t>www.ruwpa.st-and.ac.uk/distance</a:t>
            </a:r>
          </a:p>
          <a:p>
            <a:pPr algn="l">
              <a:buFontTx/>
              <a:buNone/>
            </a:pPr>
            <a:endParaRPr lang="en-US" sz="2800" dirty="0"/>
          </a:p>
          <a:p>
            <a:pPr>
              <a:buFontTx/>
              <a:buNone/>
            </a:pPr>
            <a:r>
              <a:rPr lang="en-US" sz="2600" dirty="0"/>
              <a:t>			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4098"/>
          <p:cNvSpPr>
            <a:spLocks noGrp="1" noChangeArrowheads="1"/>
          </p:cNvSpPr>
          <p:nvPr>
            <p:ph type="title"/>
          </p:nvPr>
        </p:nvSpPr>
        <p:spPr>
          <a:xfrm>
            <a:off x="986969" y="236302"/>
            <a:ext cx="8489950" cy="635228"/>
          </a:xfrm>
          <a:noFill/>
        </p:spPr>
        <p:txBody>
          <a:bodyPr/>
          <a:lstStyle/>
          <a:p>
            <a:r>
              <a:rPr lang="en-US" sz="4000" b="1" dirty="0">
                <a:solidFill>
                  <a:srgbClr val="FFC000"/>
                </a:solidFill>
                <a:effectLst>
                  <a:outerShdw dist="50800" dir="2700000" algn="tl" rotWithShape="0">
                    <a:schemeClr val="bg2">
                      <a:alpha val="40000"/>
                    </a:schemeClr>
                  </a:outerShdw>
                </a:effectLst>
              </a:rPr>
              <a:t>Census vs Survey…</a:t>
            </a:r>
          </a:p>
        </p:txBody>
      </p:sp>
      <p:sp>
        <p:nvSpPr>
          <p:cNvPr id="5123" name="Text Box 4099"/>
          <p:cNvSpPr txBox="1">
            <a:spLocks noChangeArrowheads="1"/>
          </p:cNvSpPr>
          <p:nvPr/>
        </p:nvSpPr>
        <p:spPr bwMode="auto">
          <a:xfrm>
            <a:off x="185740" y="1492224"/>
            <a:ext cx="9900100" cy="3262432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r>
              <a:rPr lang="en-US" sz="2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“</a:t>
            </a:r>
            <a:r>
              <a:rPr lang="en-US" sz="2800" b="1" u="sng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Census</a:t>
            </a:r>
            <a:r>
              <a:rPr lang="en-US" sz="2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” – provides a </a:t>
            </a:r>
            <a:r>
              <a:rPr lang="en-US" sz="26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total/exact</a:t>
            </a:r>
            <a:r>
              <a:rPr lang="en-US" sz="2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count of all individuals.</a:t>
            </a:r>
          </a:p>
          <a:p>
            <a:r>
              <a:rPr lang="en-US" sz="2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		a census of animals in a cage is possible, but it would 		be very difficult/impossible to count all the animals 		living in a free ranging population in the wild.</a:t>
            </a:r>
          </a:p>
          <a:p>
            <a:endParaRPr lang="en-US" sz="2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  <a:p>
            <a:r>
              <a:rPr lang="en-US" sz="2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“</a:t>
            </a:r>
            <a:r>
              <a:rPr lang="en-US" sz="2800" b="1" u="sng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Survey</a:t>
            </a:r>
            <a:r>
              <a:rPr lang="en-US" sz="2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”  - provides an </a:t>
            </a:r>
            <a:r>
              <a:rPr lang="en-US" sz="26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estimate</a:t>
            </a:r>
            <a:r>
              <a:rPr lang="en-US" sz="2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of the population density or the 		population size of animals living in the wild.</a:t>
            </a:r>
          </a:p>
          <a:p>
            <a:endParaRPr lang="en-U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19824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90716" y="579662"/>
            <a:ext cx="10094685" cy="3135996"/>
          </a:xfrm>
        </p:spPr>
        <p:txBody>
          <a:bodyPr/>
          <a:lstStyle/>
          <a:p>
            <a:pPr>
              <a:buFontTx/>
              <a:buNone/>
            </a:pPr>
            <a:r>
              <a:rPr lang="en-US" sz="36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Distance-Sampling  Email List</a:t>
            </a:r>
          </a:p>
          <a:p>
            <a:pPr algn="l">
              <a:buFontTx/>
              <a:buNone/>
            </a:pPr>
            <a:endParaRPr lang="en-US" sz="3400" dirty="0">
              <a:solidFill>
                <a:srgbClr val="FFFF00"/>
              </a:solidFill>
            </a:endParaRPr>
          </a:p>
          <a:p>
            <a:pPr algn="l">
              <a:lnSpc>
                <a:spcPct val="150000"/>
              </a:lnSpc>
              <a:buFontTx/>
              <a:buNone/>
            </a:pPr>
            <a:r>
              <a:rPr lang="en-US" sz="2700" dirty="0"/>
              <a:t>An email list for researchers and practitioners interested in the estimation of wildlife abundance using distance sampling techniques (e.g., line transects, point transects, cue counts, etc.)</a:t>
            </a:r>
          </a:p>
          <a:p>
            <a:pPr>
              <a:lnSpc>
                <a:spcPct val="150000"/>
              </a:lnSpc>
              <a:buFontTx/>
              <a:buNone/>
            </a:pPr>
            <a:endParaRPr lang="en-US" sz="2800" dirty="0"/>
          </a:p>
          <a:p>
            <a:pPr>
              <a:lnSpc>
                <a:spcPct val="150000"/>
              </a:lnSpc>
              <a:buFontTx/>
              <a:buNone/>
            </a:pPr>
            <a:r>
              <a:rPr lang="en-US" sz="2800" dirty="0"/>
              <a:t>To subscribe to the list, Go to: </a:t>
            </a:r>
          </a:p>
          <a:p>
            <a:pPr>
              <a:lnSpc>
                <a:spcPct val="150000"/>
              </a:lnSpc>
              <a:buFontTx/>
              <a:buNone/>
            </a:pPr>
            <a:r>
              <a:rPr lang="en-US" sz="2800" dirty="0">
                <a:solidFill>
                  <a:srgbClr val="FFC000"/>
                </a:solidFill>
              </a:rPr>
              <a:t> </a:t>
            </a:r>
            <a:r>
              <a:rPr lang="en-US" sz="2800" u="sng" dirty="0">
                <a:solidFill>
                  <a:srgbClr val="FFC000"/>
                </a:solidFill>
              </a:rPr>
              <a:t>http://www.jiscmail.ac.uk/lists/distance-sampling.html </a:t>
            </a:r>
            <a:endParaRPr lang="en-US" sz="2800" dirty="0">
              <a:solidFill>
                <a:srgbClr val="FFC000"/>
              </a:solidFill>
            </a:endParaRPr>
          </a:p>
          <a:p>
            <a:pPr algn="l">
              <a:lnSpc>
                <a:spcPct val="150000"/>
              </a:lnSpc>
              <a:buFontTx/>
              <a:buNone/>
            </a:pPr>
            <a:endParaRPr lang="en-US" sz="2800" dirty="0"/>
          </a:p>
          <a:p>
            <a:pPr>
              <a:lnSpc>
                <a:spcPct val="150000"/>
              </a:lnSpc>
              <a:buFontTx/>
              <a:buNone/>
            </a:pPr>
            <a:endParaRPr lang="en-US" sz="2800" i="1" dirty="0">
              <a:solidFill>
                <a:srgbClr val="FFC000"/>
              </a:solidFill>
            </a:endParaRPr>
          </a:p>
          <a:p>
            <a:pPr algn="l">
              <a:buFontTx/>
              <a:buNone/>
            </a:pPr>
            <a:endParaRPr lang="en-US" sz="2800" dirty="0"/>
          </a:p>
          <a:p>
            <a:pPr>
              <a:buFontTx/>
              <a:buNone/>
            </a:pPr>
            <a:r>
              <a:rPr lang="en-US" sz="2600" dirty="0"/>
              <a:t>			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34140" b="30188"/>
          <a:stretch/>
        </p:blipFill>
        <p:spPr>
          <a:xfrm>
            <a:off x="-3940" y="4604982"/>
            <a:ext cx="10290940" cy="2448732"/>
          </a:xfrm>
          <a:prstGeom prst="rect">
            <a:avLst/>
          </a:prstGeom>
        </p:spPr>
      </p:pic>
      <p:sp>
        <p:nvSpPr>
          <p:cNvPr id="5122" name="Rectangle 4098"/>
          <p:cNvSpPr>
            <a:spLocks noGrp="1" noChangeArrowheads="1"/>
          </p:cNvSpPr>
          <p:nvPr>
            <p:ph type="title"/>
          </p:nvPr>
        </p:nvSpPr>
        <p:spPr>
          <a:xfrm>
            <a:off x="185740" y="267298"/>
            <a:ext cx="10101260" cy="635228"/>
          </a:xfrm>
          <a:noFill/>
        </p:spPr>
        <p:txBody>
          <a:bodyPr/>
          <a:lstStyle/>
          <a:p>
            <a:r>
              <a:rPr lang="en-US" sz="4000" b="1" dirty="0">
                <a:solidFill>
                  <a:srgbClr val="FFC000"/>
                </a:solidFill>
                <a:effectLst>
                  <a:outerShdw dist="50800" dir="2700000" algn="tl" rotWithShape="0">
                    <a:schemeClr val="bg2">
                      <a:alpha val="40000"/>
                    </a:schemeClr>
                  </a:outerShdw>
                </a:effectLst>
              </a:rPr>
              <a:t>Why Study Population Abundance?</a:t>
            </a:r>
          </a:p>
        </p:txBody>
      </p:sp>
      <p:sp>
        <p:nvSpPr>
          <p:cNvPr id="5123" name="Text Box 4099"/>
          <p:cNvSpPr txBox="1">
            <a:spLocks noChangeArrowheads="1"/>
          </p:cNvSpPr>
          <p:nvPr/>
        </p:nvSpPr>
        <p:spPr bwMode="auto">
          <a:xfrm>
            <a:off x="123748" y="980790"/>
            <a:ext cx="10101260" cy="4308872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r>
              <a:rPr lang="en-US" sz="2600" dirty="0">
                <a:latin typeface="+mn-lt"/>
              </a:rPr>
              <a:t>Having a good understanding of a population’s density and its size is critical for effective population manage and conservation.  </a:t>
            </a:r>
          </a:p>
          <a:p>
            <a:endParaRPr lang="en-US" sz="1000" dirty="0">
              <a:latin typeface="+mn-lt"/>
            </a:endParaRPr>
          </a:p>
          <a:p>
            <a:r>
              <a:rPr lang="en-US" sz="2600" u="sng" dirty="0">
                <a:latin typeface="+mn-lt"/>
              </a:rPr>
              <a:t>Example</a:t>
            </a:r>
            <a:r>
              <a:rPr lang="en-US" sz="2600" dirty="0">
                <a:latin typeface="+mn-lt"/>
              </a:rPr>
              <a:t>:   to assess the effectiveness of a population management 	        program,  you should:</a:t>
            </a:r>
          </a:p>
          <a:p>
            <a:endParaRPr lang="en-US" sz="1000" dirty="0">
              <a:latin typeface="+mn-lt"/>
            </a:endParaRPr>
          </a:p>
          <a:p>
            <a:pPr marL="514350" indent="-514350">
              <a:buAutoNum type="arabicParenR"/>
            </a:pPr>
            <a:r>
              <a:rPr lang="en-US" sz="2600" dirty="0">
                <a:latin typeface="+mn-lt"/>
              </a:rPr>
              <a:t>Estimate population abundance prior to a management program</a:t>
            </a:r>
          </a:p>
          <a:p>
            <a:pPr marL="514350" indent="-514350">
              <a:buAutoNum type="arabicParenR"/>
            </a:pPr>
            <a:r>
              <a:rPr lang="en-US" sz="2600" dirty="0">
                <a:latin typeface="+mn-lt"/>
              </a:rPr>
              <a:t>Implement the management program</a:t>
            </a:r>
          </a:p>
          <a:p>
            <a:pPr marL="514350" indent="-514350">
              <a:buAutoNum type="arabicParenR"/>
            </a:pPr>
            <a:r>
              <a:rPr lang="en-US" sz="2600" dirty="0">
                <a:latin typeface="+mn-lt"/>
              </a:rPr>
              <a:t>Conduct post-program population monitoring to assess any changes in population abundance </a:t>
            </a:r>
          </a:p>
          <a:p>
            <a:endParaRPr lang="en-US" sz="2600" dirty="0">
              <a:latin typeface="+mn-lt"/>
            </a:endParaRPr>
          </a:p>
          <a:p>
            <a:endParaRPr lang="en-US" sz="20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289880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4098"/>
          <p:cNvSpPr>
            <a:spLocks noGrp="1" noChangeArrowheads="1"/>
          </p:cNvSpPr>
          <p:nvPr>
            <p:ph type="title"/>
          </p:nvPr>
        </p:nvSpPr>
        <p:spPr>
          <a:xfrm>
            <a:off x="986969" y="236302"/>
            <a:ext cx="8489950" cy="635228"/>
          </a:xfrm>
          <a:noFill/>
        </p:spPr>
        <p:txBody>
          <a:bodyPr/>
          <a:lstStyle/>
          <a:p>
            <a:r>
              <a:rPr lang="en-US" sz="4000" b="1" dirty="0">
                <a:solidFill>
                  <a:srgbClr val="FFC000"/>
                </a:solidFill>
                <a:effectLst>
                  <a:outerShdw dist="50800" dir="2700000" algn="tl" rotWithShape="0">
                    <a:schemeClr val="bg2">
                      <a:alpha val="40000"/>
                    </a:schemeClr>
                  </a:outerShdw>
                </a:effectLst>
              </a:rPr>
              <a:t>Distance Sampling</a:t>
            </a:r>
          </a:p>
        </p:txBody>
      </p:sp>
      <p:sp>
        <p:nvSpPr>
          <p:cNvPr id="5123" name="Text Box 4099"/>
          <p:cNvSpPr txBox="1">
            <a:spLocks noChangeArrowheads="1"/>
          </p:cNvSpPr>
          <p:nvPr/>
        </p:nvSpPr>
        <p:spPr bwMode="auto">
          <a:xfrm>
            <a:off x="191790" y="1150530"/>
            <a:ext cx="9900100" cy="560153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r>
              <a:rPr lang="en-US" sz="2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The term “</a:t>
            </a:r>
            <a:r>
              <a:rPr lang="en-US" sz="26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Distance Sampling</a:t>
            </a:r>
            <a:r>
              <a:rPr lang="en-US" sz="2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” was introduced by Buckland et al. (1993) to represent two basic sampling methods:</a:t>
            </a:r>
          </a:p>
          <a:p>
            <a:r>
              <a:rPr lang="en-US" sz="2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    </a:t>
            </a:r>
            <a:r>
              <a:rPr lang="en-US" sz="2600" b="1" u="sng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Line Transect Sampling</a:t>
            </a:r>
            <a:r>
              <a:rPr lang="en-US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    </a:t>
            </a:r>
            <a:r>
              <a:rPr lang="en-US" sz="2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and     </a:t>
            </a:r>
            <a:r>
              <a:rPr lang="en-US" sz="2600" b="1" u="sng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Point Transect Sampling</a:t>
            </a:r>
            <a:r>
              <a:rPr lang="en-US" sz="2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.</a:t>
            </a:r>
          </a:p>
          <a:p>
            <a:endParaRPr lang="en-U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  <a:p>
            <a:r>
              <a:rPr lang="en-US" sz="2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With these methods, animal/group density or abundance is estimated from a sample of distances-to-detected individuals/</a:t>
            </a:r>
            <a:r>
              <a:rPr lang="en-US" sz="2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grps</a:t>
            </a:r>
            <a:r>
              <a:rPr lang="en-US" sz="2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.</a:t>
            </a:r>
          </a:p>
          <a:p>
            <a:pPr lvl="0"/>
            <a:r>
              <a:rPr lang="en-US" sz="26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(</a:t>
            </a:r>
            <a:r>
              <a:rPr lang="en-US" sz="2200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Buckland, et al., 2015</a:t>
            </a:r>
            <a:r>
              <a:rPr lang="en-US" sz="26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)</a:t>
            </a:r>
          </a:p>
          <a:p>
            <a:endParaRPr lang="en-US" sz="2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  <a:p>
            <a:endParaRPr lang="en-US" sz="2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  <a:p>
            <a:r>
              <a:rPr lang="en-US" sz="2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Historically, the earliest attempts to estimate animal abundance by using distances-to-detected animals date back to the 1930s (</a:t>
            </a:r>
            <a:r>
              <a:rPr lang="en-US" sz="2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Buckland, et al., 2005</a:t>
            </a:r>
            <a:r>
              <a:rPr lang="en-US" sz="2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)</a:t>
            </a:r>
          </a:p>
          <a:p>
            <a:endParaRPr lang="en-US" sz="26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  <a:p>
            <a:endParaRPr lang="en-US" sz="2600" b="1" u="sng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67230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Content Placeholder 6" descr="Indonesia-NEW SAT Map  22apr09.jpg"/>
          <p:cNvPicPr>
            <a:picLocks noGrp="1" noChangeAspect="1"/>
          </p:cNvPicPr>
          <p:nvPr>
            <p:ph sz="quarter" idx="1"/>
          </p:nvPr>
        </p:nvPicPr>
        <p:blipFill>
          <a:blip r:embed="rId2">
            <a:clrChange>
              <a:clrFrom>
                <a:srgbClr val="1A1363"/>
              </a:clrFrom>
              <a:clrTo>
                <a:srgbClr val="1A136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50800" y="2266950"/>
            <a:ext cx="10358438" cy="4002088"/>
          </a:xfrm>
        </p:spPr>
      </p:pic>
      <p:sp>
        <p:nvSpPr>
          <p:cNvPr id="37891" name="Rectangle 4"/>
          <p:cNvSpPr>
            <a:spLocks noChangeArrowheads="1"/>
          </p:cNvSpPr>
          <p:nvPr/>
        </p:nvSpPr>
        <p:spPr bwMode="auto">
          <a:xfrm>
            <a:off x="493493" y="199801"/>
            <a:ext cx="9231086" cy="1215717"/>
          </a:xfrm>
          <a:prstGeom prst="rect">
            <a:avLst/>
          </a:prstGeom>
          <a:noFill/>
          <a:ln w="25400" cap="sq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algn="ctr" eaLnBrk="0" hangingPunct="0">
              <a:spcBef>
                <a:spcPts val="600"/>
              </a:spcBef>
              <a:defRPr/>
            </a:pPr>
            <a:r>
              <a:rPr lang="en-US" sz="3400" b="1" i="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INDONESIA</a:t>
            </a:r>
          </a:p>
          <a:p>
            <a:pPr algn="ctr" eaLnBrk="0" hangingPunct="0">
              <a:spcBef>
                <a:spcPts val="600"/>
              </a:spcBef>
              <a:defRPr/>
            </a:pPr>
            <a:r>
              <a:rPr lang="en-US" sz="3200" b="1" i="0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Tangkoko</a:t>
            </a:r>
            <a:r>
              <a:rPr lang="en-US" sz="3200" b="1" i="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 Nature Reserve, North Sulawesi</a:t>
            </a:r>
          </a:p>
        </p:txBody>
      </p:sp>
      <p:sp>
        <p:nvSpPr>
          <p:cNvPr id="7" name="Rectangle 11"/>
          <p:cNvSpPr>
            <a:spLocks noChangeArrowheads="1"/>
          </p:cNvSpPr>
          <p:nvPr/>
        </p:nvSpPr>
        <p:spPr bwMode="auto">
          <a:xfrm>
            <a:off x="7899400" y="6551613"/>
            <a:ext cx="2403475" cy="2762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en-US" sz="1200" i="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Image courtesy of  Google Maps</a:t>
            </a:r>
          </a:p>
        </p:txBody>
      </p:sp>
      <p:pic>
        <p:nvPicPr>
          <p:cNvPr id="9" name="Content Placeholder 6" descr="Indonesia-NEW SAT Map  22apr09.jpg"/>
          <p:cNvPicPr>
            <a:picLocks noGrp="1" noChangeAspect="1"/>
          </p:cNvPicPr>
          <p:nvPr>
            <p:ph sz="quarter" idx="1"/>
          </p:nvPr>
        </p:nvPicPr>
        <p:blipFill>
          <a:blip r:embed="rId2">
            <a:clrChange>
              <a:clrFrom>
                <a:srgbClr val="1A1363"/>
              </a:clrFrom>
              <a:clrTo>
                <a:srgbClr val="1A136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72" t="24690" r="34105" b="27678"/>
          <a:stretch>
            <a:fillRect/>
          </a:stretch>
        </p:blipFill>
        <p:spPr>
          <a:xfrm>
            <a:off x="5254625" y="3232150"/>
            <a:ext cx="1571625" cy="2005013"/>
          </a:xfrm>
        </p:spPr>
      </p:pic>
      <p:pic>
        <p:nvPicPr>
          <p:cNvPr id="10" name="Content Placeholder 6" descr="Indonesia-NEW SAT Map  22apr09.jpg"/>
          <p:cNvPicPr>
            <a:picLocks noGrp="1" noChangeAspect="1"/>
          </p:cNvPicPr>
          <p:nvPr>
            <p:ph sz="quarter" idx="1"/>
          </p:nvPr>
        </p:nvPicPr>
        <p:blipFill>
          <a:blip r:embed="rId2">
            <a:clrChange>
              <a:clrFrom>
                <a:srgbClr val="1A1363"/>
              </a:clrFrom>
              <a:clrTo>
                <a:srgbClr val="1A136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72" t="24690" r="34105" b="27678"/>
          <a:stretch>
            <a:fillRect/>
          </a:stretch>
        </p:blipFill>
        <p:spPr>
          <a:xfrm>
            <a:off x="4083050" y="1743075"/>
            <a:ext cx="3946525" cy="4997450"/>
          </a:xfrm>
        </p:spPr>
      </p:pic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7823200" y="2020888"/>
            <a:ext cx="169863" cy="225425"/>
          </a:xfrm>
          <a:prstGeom prst="rect">
            <a:avLst/>
          </a:prstGeom>
          <a:noFill/>
          <a:ln w="25400" algn="ctr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309160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9"/>
                                        </p:tgtEl>
                                      </p:cBhvr>
                                      <p:by x="250000" y="2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20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slide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0287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6" name="Object 3074"/>
          <p:cNvGraphicFramePr>
            <a:graphicFrameLocks noChangeAspect="1"/>
          </p:cNvGraphicFramePr>
          <p:nvPr/>
        </p:nvGraphicFramePr>
        <p:xfrm>
          <a:off x="2133600" y="-381000"/>
          <a:ext cx="6384925" cy="8229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2" name="Photo Editor Photo" r:id="rId3" imgW="6916115" imgH="8914286" progId="">
                  <p:embed/>
                </p:oleObj>
              </mc:Choice>
              <mc:Fallback>
                <p:oleObj name="Photo Editor Photo" r:id="rId3" imgW="6916115" imgH="8914286" progId="">
                  <p:embed/>
                  <p:pic>
                    <p:nvPicPr>
                      <p:cNvPr id="0" name="Object 307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33600" y="-381000"/>
                        <a:ext cx="6384925" cy="8229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 cap="sq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Line 2050"/>
          <p:cNvSpPr>
            <a:spLocks noChangeShapeType="1"/>
          </p:cNvSpPr>
          <p:nvPr/>
        </p:nvSpPr>
        <p:spPr bwMode="auto">
          <a:xfrm flipH="1">
            <a:off x="5314950" y="1052284"/>
            <a:ext cx="10085" cy="5591404"/>
          </a:xfrm>
          <a:prstGeom prst="line">
            <a:avLst/>
          </a:prstGeom>
          <a:noFill/>
          <a:ln w="88900" cap="sq">
            <a:solidFill>
              <a:srgbClr val="00B050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7184" name="Text Box 2066"/>
          <p:cNvSpPr txBox="1">
            <a:spLocks noChangeArrowheads="1"/>
          </p:cNvSpPr>
          <p:nvPr/>
        </p:nvSpPr>
        <p:spPr bwMode="auto">
          <a:xfrm>
            <a:off x="101598" y="447448"/>
            <a:ext cx="4144938" cy="507831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700" b="1" u="sng" dirty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Transect length</a:t>
            </a:r>
            <a:r>
              <a:rPr lang="en-US" sz="2700" dirty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= 3.2 km</a:t>
            </a:r>
            <a:endParaRPr lang="en-US" dirty="0">
              <a:solidFill>
                <a:srgbClr val="FFC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2" cstate="print"/>
          <a:srcRect l="63351" t="33439" r="23809" b="34815"/>
          <a:stretch>
            <a:fillRect/>
          </a:stretch>
        </p:blipFill>
        <p:spPr>
          <a:xfrm>
            <a:off x="4406190" y="5668818"/>
            <a:ext cx="570935" cy="94110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4" name="Picture 4"/>
          <p:cNvPicPr>
            <a:picLocks noChangeAspect="1" noChangeArrowheads="1"/>
          </p:cNvPicPr>
          <p:nvPr/>
        </p:nvPicPr>
        <p:blipFill>
          <a:blip r:embed="rId2" cstate="print"/>
          <a:srcRect l="63351" t="33439" r="23809" b="34815"/>
          <a:stretch>
            <a:fillRect/>
          </a:stretch>
        </p:blipFill>
        <p:spPr>
          <a:xfrm>
            <a:off x="7969919" y="4727714"/>
            <a:ext cx="570935" cy="94110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5" name="Picture 4"/>
          <p:cNvPicPr>
            <a:picLocks noChangeAspect="1" noChangeArrowheads="1"/>
          </p:cNvPicPr>
          <p:nvPr/>
        </p:nvPicPr>
        <p:blipFill>
          <a:blip r:embed="rId2" cstate="print"/>
          <a:srcRect l="63351" t="33439" r="23809" b="34815"/>
          <a:stretch>
            <a:fillRect/>
          </a:stretch>
        </p:blipFill>
        <p:spPr>
          <a:xfrm>
            <a:off x="5045179" y="3489437"/>
            <a:ext cx="570935" cy="94110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6" name="Picture 4"/>
          <p:cNvPicPr>
            <a:picLocks noChangeAspect="1" noChangeArrowheads="1"/>
          </p:cNvPicPr>
          <p:nvPr/>
        </p:nvPicPr>
        <p:blipFill>
          <a:blip r:embed="rId2" cstate="print"/>
          <a:srcRect l="63351" t="33439" r="23809" b="34815"/>
          <a:stretch>
            <a:fillRect/>
          </a:stretch>
        </p:blipFill>
        <p:spPr>
          <a:xfrm>
            <a:off x="3088357" y="1997471"/>
            <a:ext cx="570935" cy="94110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7" name="Picture 4"/>
          <p:cNvPicPr>
            <a:picLocks noChangeAspect="1" noChangeArrowheads="1"/>
          </p:cNvPicPr>
          <p:nvPr/>
        </p:nvPicPr>
        <p:blipFill>
          <a:blip r:embed="rId2" cstate="print"/>
          <a:srcRect l="63351" t="33439" r="23809" b="34815"/>
          <a:stretch>
            <a:fillRect/>
          </a:stretch>
        </p:blipFill>
        <p:spPr>
          <a:xfrm>
            <a:off x="6087989" y="697138"/>
            <a:ext cx="570935" cy="94110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7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25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Blue template">
  <a:themeElements>
    <a:clrScheme name="Blue template 1">
      <a:dk1>
        <a:srgbClr val="000000"/>
      </a:dk1>
      <a:lt1>
        <a:srgbClr val="FFFFFF"/>
      </a:lt1>
      <a:dk2>
        <a:srgbClr val="0066CC"/>
      </a:dk2>
      <a:lt2>
        <a:srgbClr val="CBCBCB"/>
      </a:lt2>
      <a:accent1>
        <a:srgbClr val="009999"/>
      </a:accent1>
      <a:accent2>
        <a:srgbClr val="FF9933"/>
      </a:accent2>
      <a:accent3>
        <a:srgbClr val="AAB8E2"/>
      </a:accent3>
      <a:accent4>
        <a:srgbClr val="DADADA"/>
      </a:accent4>
      <a:accent5>
        <a:srgbClr val="AACACA"/>
      </a:accent5>
      <a:accent6>
        <a:srgbClr val="E78A2D"/>
      </a:accent6>
      <a:hlink>
        <a:srgbClr val="330099"/>
      </a:hlink>
      <a:folHlink>
        <a:srgbClr val="CBCBCB"/>
      </a:folHlink>
    </a:clrScheme>
    <a:fontScheme name="Blue templa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Blue template 1">
        <a:dk1>
          <a:srgbClr val="000000"/>
        </a:dk1>
        <a:lt1>
          <a:srgbClr val="FFFFFF"/>
        </a:lt1>
        <a:dk2>
          <a:srgbClr val="0066CC"/>
        </a:dk2>
        <a:lt2>
          <a:srgbClr val="CBCBCB"/>
        </a:lt2>
        <a:accent1>
          <a:srgbClr val="009999"/>
        </a:accent1>
        <a:accent2>
          <a:srgbClr val="FF9933"/>
        </a:accent2>
        <a:accent3>
          <a:srgbClr val="AAB8E2"/>
        </a:accent3>
        <a:accent4>
          <a:srgbClr val="DADADA"/>
        </a:accent4>
        <a:accent5>
          <a:srgbClr val="AACACA"/>
        </a:accent5>
        <a:accent6>
          <a:srgbClr val="E78A2D"/>
        </a:accent6>
        <a:hlink>
          <a:srgbClr val="330099"/>
        </a:hlink>
        <a:folHlink>
          <a:srgbClr val="CBCBC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 template 2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3366FF"/>
        </a:accent1>
        <a:accent2>
          <a:srgbClr val="009900"/>
        </a:accent2>
        <a:accent3>
          <a:srgbClr val="FFFFFF"/>
        </a:accent3>
        <a:accent4>
          <a:srgbClr val="000000"/>
        </a:accent4>
        <a:accent5>
          <a:srgbClr val="ADB8FF"/>
        </a:accent5>
        <a:accent6>
          <a:srgbClr val="008A00"/>
        </a:accent6>
        <a:hlink>
          <a:srgbClr val="FF0033"/>
        </a:hlink>
        <a:folHlink>
          <a:srgbClr val="CCCC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e template 3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EAEAEA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555555"/>
        </a:accent6>
        <a:hlink>
          <a:srgbClr val="969696"/>
        </a:hlink>
        <a:folHlink>
          <a:srgbClr val="CBCBC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PSYCH new grad student talk  09-02">
  <a:themeElements>
    <a:clrScheme name="">
      <a:dk1>
        <a:srgbClr val="000000"/>
      </a:dk1>
      <a:lt1>
        <a:srgbClr val="FFFFFF"/>
      </a:lt1>
      <a:dk2>
        <a:srgbClr val="0000CC"/>
      </a:dk2>
      <a:lt2>
        <a:srgbClr val="FED60E"/>
      </a:lt2>
      <a:accent1>
        <a:srgbClr val="009999"/>
      </a:accent1>
      <a:accent2>
        <a:srgbClr val="FF9933"/>
      </a:accent2>
      <a:accent3>
        <a:srgbClr val="AAAAE2"/>
      </a:accent3>
      <a:accent4>
        <a:srgbClr val="DADADA"/>
      </a:accent4>
      <a:accent5>
        <a:srgbClr val="AACACA"/>
      </a:accent5>
      <a:accent6>
        <a:srgbClr val="E78A2D"/>
      </a:accent6>
      <a:hlink>
        <a:srgbClr val="330099"/>
      </a:hlink>
      <a:folHlink>
        <a:srgbClr val="CBCBCB"/>
      </a:folHlink>
    </a:clrScheme>
    <a:fontScheme name="PSYCH new grad student talk  09-02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1" u="none" strike="noStrike" cap="none" normalizeH="0" baseline="0" smtClean="0">
            <a:ln>
              <a:noFill/>
            </a:ln>
            <a:solidFill>
              <a:schemeClr val="bg2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1" u="none" strike="noStrike" cap="none" normalizeH="0" baseline="0" smtClean="0">
            <a:ln>
              <a:noFill/>
            </a:ln>
            <a:solidFill>
              <a:schemeClr val="bg2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PSYCH new grad student talk  09-02 1">
        <a:dk1>
          <a:srgbClr val="000000"/>
        </a:dk1>
        <a:lt1>
          <a:srgbClr val="FFFFFF"/>
        </a:lt1>
        <a:dk2>
          <a:srgbClr val="0066CC"/>
        </a:dk2>
        <a:lt2>
          <a:srgbClr val="CBCBCB"/>
        </a:lt2>
        <a:accent1>
          <a:srgbClr val="009999"/>
        </a:accent1>
        <a:accent2>
          <a:srgbClr val="FF9933"/>
        </a:accent2>
        <a:accent3>
          <a:srgbClr val="AAB8E2"/>
        </a:accent3>
        <a:accent4>
          <a:srgbClr val="DADADA"/>
        </a:accent4>
        <a:accent5>
          <a:srgbClr val="AACACA"/>
        </a:accent5>
        <a:accent6>
          <a:srgbClr val="E78A2D"/>
        </a:accent6>
        <a:hlink>
          <a:srgbClr val="330099"/>
        </a:hlink>
        <a:folHlink>
          <a:srgbClr val="CBCBC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SYCH new grad student talk  09-02 2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3366FF"/>
        </a:accent1>
        <a:accent2>
          <a:srgbClr val="009900"/>
        </a:accent2>
        <a:accent3>
          <a:srgbClr val="FFFFFF"/>
        </a:accent3>
        <a:accent4>
          <a:srgbClr val="000000"/>
        </a:accent4>
        <a:accent5>
          <a:srgbClr val="ADB8FF"/>
        </a:accent5>
        <a:accent6>
          <a:srgbClr val="008A00"/>
        </a:accent6>
        <a:hlink>
          <a:srgbClr val="FF0033"/>
        </a:hlink>
        <a:folHlink>
          <a:srgbClr val="CCCC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SYCH new grad student talk  09-02 3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EAEAEA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555555"/>
        </a:accent6>
        <a:hlink>
          <a:srgbClr val="969696"/>
        </a:hlink>
        <a:folHlink>
          <a:srgbClr val="CBCBC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Macintosh HD:Blue template</Template>
  <TotalTime>4229</TotalTime>
  <Words>2014</Words>
  <Application>Microsoft Office PowerPoint</Application>
  <PresentationFormat>35mm Slides</PresentationFormat>
  <Paragraphs>224</Paragraphs>
  <Slides>30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2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30</vt:i4>
      </vt:variant>
    </vt:vector>
  </HeadingPairs>
  <TitlesOfParts>
    <vt:vector size="36" baseType="lpstr">
      <vt:lpstr>Arial</vt:lpstr>
      <vt:lpstr>Times New Roman</vt:lpstr>
      <vt:lpstr>Blue template</vt:lpstr>
      <vt:lpstr>PSYCH new grad student talk  09-02</vt:lpstr>
      <vt:lpstr>Photo Editor Photo</vt:lpstr>
      <vt:lpstr>Document</vt:lpstr>
      <vt:lpstr>PowerPoint Presentation</vt:lpstr>
      <vt:lpstr>Population Survey Methods   - Line Transect Sampling -</vt:lpstr>
      <vt:lpstr>Census vs Survey…</vt:lpstr>
      <vt:lpstr>Why Study Population Abundance?</vt:lpstr>
      <vt:lpstr>Distance Sampling</vt:lpstr>
      <vt:lpstr>PowerPoint Presentation</vt:lpstr>
      <vt:lpstr>PowerPoint Presentation</vt:lpstr>
      <vt:lpstr>PowerPoint Presentation</vt:lpstr>
      <vt:lpstr>PowerPoint Presentation</vt:lpstr>
      <vt:lpstr>Line Transect Sampling – Procedural Points</vt:lpstr>
      <vt:lpstr>Line Transect Sampling – Procedural Points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Density Estimates of the M. nigra at Tangkoko Nat. Reserve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RPRC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CBF Macaques sent to the WaRPRC</dc:title>
  <dc:creator>Marj Domenowske</dc:creator>
  <cp:lastModifiedBy>Randall C KYES</cp:lastModifiedBy>
  <cp:revision>441</cp:revision>
  <cp:lastPrinted>2002-03-22T16:19:34Z</cp:lastPrinted>
  <dcterms:created xsi:type="dcterms:W3CDTF">2000-03-21T21:27:17Z</dcterms:created>
  <dcterms:modified xsi:type="dcterms:W3CDTF">2022-01-20T16:18:26Z</dcterms:modified>
</cp:coreProperties>
</file>